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p:scale>
          <a:sx n="66" d="100"/>
          <a:sy n="66" d="100"/>
        </p:scale>
        <p:origin x="1974" y="-50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660380" indent="0" algn="ctr">
              <a:buNone/>
              <a:defRPr>
                <a:solidFill>
                  <a:schemeClr val="tx1">
                    <a:tint val="75000"/>
                  </a:schemeClr>
                </a:solidFill>
              </a:defRPr>
            </a:lvl2pPr>
            <a:lvl3pPr marL="1320759" indent="0" algn="ctr">
              <a:buNone/>
              <a:defRPr>
                <a:solidFill>
                  <a:schemeClr val="tx1">
                    <a:tint val="75000"/>
                  </a:schemeClr>
                </a:solidFill>
              </a:defRPr>
            </a:lvl3pPr>
            <a:lvl4pPr marL="1981139" indent="0" algn="ctr">
              <a:buNone/>
              <a:defRPr>
                <a:solidFill>
                  <a:schemeClr val="tx1">
                    <a:tint val="75000"/>
                  </a:schemeClr>
                </a:solidFill>
              </a:defRPr>
            </a:lvl4pPr>
            <a:lvl5pPr marL="2641519" indent="0" algn="ctr">
              <a:buNone/>
              <a:defRPr>
                <a:solidFill>
                  <a:schemeClr val="tx1">
                    <a:tint val="75000"/>
                  </a:schemeClr>
                </a:solidFill>
              </a:defRPr>
            </a:lvl5pPr>
            <a:lvl6pPr marL="3301898" indent="0" algn="ctr">
              <a:buNone/>
              <a:defRPr>
                <a:solidFill>
                  <a:schemeClr val="tx1">
                    <a:tint val="75000"/>
                  </a:schemeClr>
                </a:solidFill>
              </a:defRPr>
            </a:lvl6pPr>
            <a:lvl7pPr marL="3962278" indent="0" algn="ctr">
              <a:buNone/>
              <a:defRPr>
                <a:solidFill>
                  <a:schemeClr val="tx1">
                    <a:tint val="75000"/>
                  </a:schemeClr>
                </a:solidFill>
              </a:defRPr>
            </a:lvl7pPr>
            <a:lvl8pPr marL="4622658" indent="0" algn="ctr">
              <a:buNone/>
              <a:defRPr>
                <a:solidFill>
                  <a:schemeClr val="tx1">
                    <a:tint val="75000"/>
                  </a:schemeClr>
                </a:solidFill>
              </a:defRPr>
            </a:lvl8pPr>
            <a:lvl9pPr marL="5283037"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5778"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889">
                <a:solidFill>
                  <a:schemeClr val="tx1">
                    <a:tint val="7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2023/12/5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2023/12/5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2023/12/5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889"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889"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kumimoji="1" lang="ja-JP" altLang="en-US"/>
              <a:t>図を追加</a:t>
            </a:r>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7372D545-8467-428C-B4B7-668AFE11EB3F}" type="datetimeFigureOut">
              <a:rPr kumimoji="1" lang="ja-JP" altLang="en-US" smtClean="0"/>
              <a:t>2023/12/5</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20759" rtl="0" eaLnBrk="1" latinLnBrk="0" hangingPunct="1">
        <a:spcBef>
          <a:spcPct val="0"/>
        </a:spcBef>
        <a:buNone/>
        <a:defRPr kumimoji="1" sz="6355" kern="1200">
          <a:solidFill>
            <a:schemeClr val="tx1"/>
          </a:solidFill>
          <a:latin typeface="+mj-lt"/>
          <a:ea typeface="+mj-ea"/>
          <a:cs typeface="+mj-cs"/>
        </a:defRPr>
      </a:lvl1pPr>
    </p:titleStyle>
    <p:body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角丸四角形 5"/>
          <p:cNvSpPr/>
          <p:nvPr/>
        </p:nvSpPr>
        <p:spPr>
          <a:xfrm>
            <a:off x="332656" y="680144"/>
            <a:ext cx="6264696" cy="3286583"/>
          </a:xfrm>
          <a:prstGeom prst="roundRect">
            <a:avLst>
              <a:gd name="adj" fmla="val 649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27384" y="-15552"/>
            <a:ext cx="792088" cy="276999"/>
          </a:xfrm>
          <a:prstGeom prst="rect">
            <a:avLst/>
          </a:prstGeom>
          <a:noFill/>
        </p:spPr>
        <p:txBody>
          <a:bodyPr wrap="square" rtlCol="0">
            <a:spAutoFit/>
          </a:bodyPr>
          <a:lstStyle/>
          <a:p>
            <a:r>
              <a:rPr kumimoji="1" lang="ja-JP" altLang="en-US" sz="1200" dirty="0"/>
              <a:t>（様式４）</a:t>
            </a:r>
          </a:p>
        </p:txBody>
      </p:sp>
      <p:pic>
        <p:nvPicPr>
          <p:cNvPr id="24" name="図 23"/>
          <p:cNvPicPr>
            <a:picLocks noChangeAspect="1"/>
          </p:cNvPicPr>
          <p:nvPr/>
        </p:nvPicPr>
        <p:blipFill>
          <a:blip r:embed="rId2"/>
          <a:stretch>
            <a:fillRect/>
          </a:stretch>
        </p:blipFill>
        <p:spPr>
          <a:xfrm>
            <a:off x="332656" y="5601072"/>
            <a:ext cx="6264696" cy="3315875"/>
          </a:xfrm>
          <a:prstGeom prst="rect">
            <a:avLst/>
          </a:prstGeom>
        </p:spPr>
      </p:pic>
      <p:sp>
        <p:nvSpPr>
          <p:cNvPr id="27" name="テキスト ボックス 26"/>
          <p:cNvSpPr txBox="1"/>
          <p:nvPr/>
        </p:nvSpPr>
        <p:spPr>
          <a:xfrm>
            <a:off x="332657" y="5673080"/>
            <a:ext cx="1080120" cy="276999"/>
          </a:xfrm>
          <a:prstGeom prst="rect">
            <a:avLst/>
          </a:prstGeom>
          <a:noFill/>
        </p:spPr>
        <p:txBody>
          <a:bodyPr wrap="square" rtlCol="0">
            <a:spAutoFit/>
          </a:bodyPr>
          <a:lstStyle/>
          <a:p>
            <a:pPr algn="just"/>
            <a:r>
              <a:rPr lang="ja-JP" altLang="en-US" sz="1200" dirty="0">
                <a:latin typeface="ＭＳ ゴシック" panose="020B0609070205080204" pitchFamily="49" charset="-128"/>
                <a:ea typeface="ＭＳ ゴシック" panose="020B0609070205080204" pitchFamily="49" charset="-128"/>
              </a:rPr>
              <a:t>写真添付欄</a:t>
            </a:r>
          </a:p>
        </p:txBody>
      </p:sp>
      <p:graphicFrame>
        <p:nvGraphicFramePr>
          <p:cNvPr id="2" name="表 1"/>
          <p:cNvGraphicFramePr>
            <a:graphicFrameLocks noGrp="1"/>
          </p:cNvGraphicFramePr>
          <p:nvPr>
            <p:extLst>
              <p:ext uri="{D42A27DB-BD31-4B8C-83A1-F6EECF244321}">
                <p14:modId xmlns:p14="http://schemas.microsoft.com/office/powerpoint/2010/main" val="930504741"/>
              </p:ext>
            </p:extLst>
          </p:nvPr>
        </p:nvGraphicFramePr>
        <p:xfrm>
          <a:off x="692693" y="103312"/>
          <a:ext cx="6120683" cy="457200"/>
        </p:xfrm>
        <a:graphic>
          <a:graphicData uri="http://schemas.openxmlformats.org/drawingml/2006/table">
            <a:tbl>
              <a:tblPr firstRow="1" bandRow="1">
                <a:tableStyleId>{5C22544A-7EE6-4342-B048-85BDC9FD1C3A}</a:tableStyleId>
              </a:tblPr>
              <a:tblGrid>
                <a:gridCol w="504059">
                  <a:extLst>
                    <a:ext uri="{9D8B030D-6E8A-4147-A177-3AD203B41FA5}">
                      <a16:colId xmlns:a16="http://schemas.microsoft.com/office/drawing/2014/main" val="2440440742"/>
                    </a:ext>
                  </a:extLst>
                </a:gridCol>
                <a:gridCol w="1224136">
                  <a:extLst>
                    <a:ext uri="{9D8B030D-6E8A-4147-A177-3AD203B41FA5}">
                      <a16:colId xmlns:a16="http://schemas.microsoft.com/office/drawing/2014/main" val="4116216465"/>
                    </a:ext>
                  </a:extLst>
                </a:gridCol>
                <a:gridCol w="648072">
                  <a:extLst>
                    <a:ext uri="{9D8B030D-6E8A-4147-A177-3AD203B41FA5}">
                      <a16:colId xmlns:a16="http://schemas.microsoft.com/office/drawing/2014/main" val="2708224815"/>
                    </a:ext>
                  </a:extLst>
                </a:gridCol>
                <a:gridCol w="1440160">
                  <a:extLst>
                    <a:ext uri="{9D8B030D-6E8A-4147-A177-3AD203B41FA5}">
                      <a16:colId xmlns:a16="http://schemas.microsoft.com/office/drawing/2014/main" val="1297180548"/>
                    </a:ext>
                  </a:extLst>
                </a:gridCol>
                <a:gridCol w="648072">
                  <a:extLst>
                    <a:ext uri="{9D8B030D-6E8A-4147-A177-3AD203B41FA5}">
                      <a16:colId xmlns:a16="http://schemas.microsoft.com/office/drawing/2014/main" val="1850053096"/>
                    </a:ext>
                  </a:extLst>
                </a:gridCol>
                <a:gridCol w="1656184">
                  <a:extLst>
                    <a:ext uri="{9D8B030D-6E8A-4147-A177-3AD203B41FA5}">
                      <a16:colId xmlns:a16="http://schemas.microsoft.com/office/drawing/2014/main" val="1239537650"/>
                    </a:ext>
                  </a:extLst>
                </a:gridCol>
              </a:tblGrid>
              <a:tr h="358180">
                <a:tc>
                  <a:txBody>
                    <a:bodyPr/>
                    <a:lstStyle/>
                    <a:p>
                      <a:r>
                        <a:rPr kumimoji="1" lang="ja-JP" altLang="en-US" sz="1200" b="0" dirty="0">
                          <a:solidFill>
                            <a:schemeClr val="tx1"/>
                          </a:solidFill>
                        </a:rPr>
                        <a:t>職業</a:t>
                      </a:r>
                      <a:endParaRPr kumimoji="1" lang="en-US" altLang="ja-JP" sz="1200" b="0" dirty="0">
                        <a:solidFill>
                          <a:schemeClr val="tx1"/>
                        </a:solidFill>
                      </a:endParaRPr>
                    </a:p>
                    <a:p>
                      <a:r>
                        <a:rPr kumimoji="1" lang="ja-JP" altLang="en-US" sz="1200" b="0" dirty="0">
                          <a:solidFill>
                            <a:schemeClr val="tx1"/>
                          </a:solidFill>
                        </a:rPr>
                        <a:t>部門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被推薦者氏名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撮影</a:t>
                      </a:r>
                      <a:endParaRPr kumimoji="1" lang="en-US" altLang="ja-JP" sz="1200" b="0" dirty="0">
                        <a:solidFill>
                          <a:schemeClr val="tx1"/>
                        </a:solidFill>
                      </a:endParaRPr>
                    </a:p>
                    <a:p>
                      <a:r>
                        <a:rPr kumimoji="1" lang="ja-JP" altLang="en-US" sz="1200" b="0" dirty="0">
                          <a:solidFill>
                            <a:schemeClr val="tx1"/>
                          </a:solidFill>
                        </a:rPr>
                        <a:t>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8613149"/>
                  </a:ext>
                </a:extLst>
              </a:tr>
            </a:tbl>
          </a:graphicData>
        </a:graphic>
      </p:graphicFrame>
      <p:graphicFrame>
        <p:nvGraphicFramePr>
          <p:cNvPr id="3" name="表 2"/>
          <p:cNvGraphicFramePr>
            <a:graphicFrameLocks noGrp="1" noChangeAspect="1"/>
          </p:cNvGraphicFramePr>
          <p:nvPr>
            <p:extLst>
              <p:ext uri="{D42A27DB-BD31-4B8C-83A1-F6EECF244321}">
                <p14:modId xmlns:p14="http://schemas.microsoft.com/office/powerpoint/2010/main" val="3718775277"/>
              </p:ext>
            </p:extLst>
          </p:nvPr>
        </p:nvGraphicFramePr>
        <p:xfrm>
          <a:off x="332656" y="4064520"/>
          <a:ext cx="6264696" cy="815278"/>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3054784901"/>
                    </a:ext>
                  </a:extLst>
                </a:gridCol>
                <a:gridCol w="5688632">
                  <a:extLst>
                    <a:ext uri="{9D8B030D-6E8A-4147-A177-3AD203B41FA5}">
                      <a16:colId xmlns:a16="http://schemas.microsoft.com/office/drawing/2014/main" val="3503925816"/>
                    </a:ext>
                  </a:extLst>
                </a:gridCol>
              </a:tblGrid>
              <a:tr h="815278">
                <a:tc>
                  <a:txBody>
                    <a:bodyPr/>
                    <a:lstStyle/>
                    <a:p>
                      <a:pPr algn="ctr"/>
                      <a:r>
                        <a:rPr kumimoji="1" lang="ja-JP" altLang="en-US" sz="1200" b="0" dirty="0">
                          <a:solidFill>
                            <a:schemeClr val="tx1"/>
                          </a:solidFill>
                        </a:rPr>
                        <a:t>写真</a:t>
                      </a:r>
                      <a:endParaRPr kumimoji="1" lang="en-US" altLang="ja-JP" sz="1200" b="0" dirty="0">
                        <a:solidFill>
                          <a:schemeClr val="tx1"/>
                        </a:solidFill>
                      </a:endParaRPr>
                    </a:p>
                    <a:p>
                      <a:pPr algn="ctr"/>
                      <a:r>
                        <a:rPr kumimoji="1" lang="ja-JP" altLang="en-US" sz="1200" b="0" dirty="0">
                          <a:solidFill>
                            <a:schemeClr val="tx1"/>
                          </a:solidFill>
                        </a:rPr>
                        <a:t>説明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2334357"/>
                  </a:ext>
                </a:extLst>
              </a:tr>
            </a:tbl>
          </a:graphicData>
        </a:graphic>
      </p:graphicFrame>
      <p:graphicFrame>
        <p:nvGraphicFramePr>
          <p:cNvPr id="25" name="表 24"/>
          <p:cNvGraphicFramePr>
            <a:graphicFrameLocks noGrp="1"/>
          </p:cNvGraphicFramePr>
          <p:nvPr>
            <p:extLst>
              <p:ext uri="{D42A27DB-BD31-4B8C-83A1-F6EECF244321}">
                <p14:modId xmlns:p14="http://schemas.microsoft.com/office/powerpoint/2010/main" val="424640567"/>
              </p:ext>
            </p:extLst>
          </p:nvPr>
        </p:nvGraphicFramePr>
        <p:xfrm>
          <a:off x="332656" y="9009827"/>
          <a:ext cx="6264696" cy="815278"/>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3054784901"/>
                    </a:ext>
                  </a:extLst>
                </a:gridCol>
                <a:gridCol w="5688632">
                  <a:extLst>
                    <a:ext uri="{9D8B030D-6E8A-4147-A177-3AD203B41FA5}">
                      <a16:colId xmlns:a16="http://schemas.microsoft.com/office/drawing/2014/main" val="3503925816"/>
                    </a:ext>
                  </a:extLst>
                </a:gridCol>
              </a:tblGrid>
              <a:tr h="815278">
                <a:tc>
                  <a:txBody>
                    <a:bodyPr/>
                    <a:lstStyle/>
                    <a:p>
                      <a:pPr algn="ctr"/>
                      <a:r>
                        <a:rPr kumimoji="1" lang="ja-JP" altLang="en-US" sz="1200" b="0" dirty="0">
                          <a:solidFill>
                            <a:schemeClr val="tx1"/>
                          </a:solidFill>
                        </a:rPr>
                        <a:t>写真</a:t>
                      </a:r>
                      <a:endParaRPr kumimoji="1" lang="en-US" altLang="ja-JP" sz="1200" b="0" dirty="0">
                        <a:solidFill>
                          <a:schemeClr val="tx1"/>
                        </a:solidFill>
                      </a:endParaRPr>
                    </a:p>
                    <a:p>
                      <a:pPr algn="ctr"/>
                      <a:r>
                        <a:rPr kumimoji="1" lang="ja-JP" altLang="en-US" sz="1200" b="0" dirty="0">
                          <a:solidFill>
                            <a:schemeClr val="tx1"/>
                          </a:solidFill>
                        </a:rPr>
                        <a:t>説明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2334357"/>
                  </a:ext>
                </a:extLst>
              </a:tr>
            </a:tbl>
          </a:graphicData>
        </a:graphic>
      </p:graphicFrame>
      <p:graphicFrame>
        <p:nvGraphicFramePr>
          <p:cNvPr id="26" name="表 25"/>
          <p:cNvGraphicFramePr>
            <a:graphicFrameLocks noGrp="1"/>
          </p:cNvGraphicFramePr>
          <p:nvPr>
            <p:extLst>
              <p:ext uri="{D42A27DB-BD31-4B8C-83A1-F6EECF244321}">
                <p14:modId xmlns:p14="http://schemas.microsoft.com/office/powerpoint/2010/main" val="1880380026"/>
              </p:ext>
            </p:extLst>
          </p:nvPr>
        </p:nvGraphicFramePr>
        <p:xfrm>
          <a:off x="692692" y="5025008"/>
          <a:ext cx="6120683" cy="457200"/>
        </p:xfrm>
        <a:graphic>
          <a:graphicData uri="http://schemas.openxmlformats.org/drawingml/2006/table">
            <a:tbl>
              <a:tblPr firstRow="1" bandRow="1">
                <a:tableStyleId>{5C22544A-7EE6-4342-B048-85BDC9FD1C3A}</a:tableStyleId>
              </a:tblPr>
              <a:tblGrid>
                <a:gridCol w="504059">
                  <a:extLst>
                    <a:ext uri="{9D8B030D-6E8A-4147-A177-3AD203B41FA5}">
                      <a16:colId xmlns:a16="http://schemas.microsoft.com/office/drawing/2014/main" val="2440440742"/>
                    </a:ext>
                  </a:extLst>
                </a:gridCol>
                <a:gridCol w="1224136">
                  <a:extLst>
                    <a:ext uri="{9D8B030D-6E8A-4147-A177-3AD203B41FA5}">
                      <a16:colId xmlns:a16="http://schemas.microsoft.com/office/drawing/2014/main" val="4116216465"/>
                    </a:ext>
                  </a:extLst>
                </a:gridCol>
                <a:gridCol w="648072">
                  <a:extLst>
                    <a:ext uri="{9D8B030D-6E8A-4147-A177-3AD203B41FA5}">
                      <a16:colId xmlns:a16="http://schemas.microsoft.com/office/drawing/2014/main" val="2708224815"/>
                    </a:ext>
                  </a:extLst>
                </a:gridCol>
                <a:gridCol w="1440160">
                  <a:extLst>
                    <a:ext uri="{9D8B030D-6E8A-4147-A177-3AD203B41FA5}">
                      <a16:colId xmlns:a16="http://schemas.microsoft.com/office/drawing/2014/main" val="1297180548"/>
                    </a:ext>
                  </a:extLst>
                </a:gridCol>
                <a:gridCol w="720080">
                  <a:extLst>
                    <a:ext uri="{9D8B030D-6E8A-4147-A177-3AD203B41FA5}">
                      <a16:colId xmlns:a16="http://schemas.microsoft.com/office/drawing/2014/main" val="1850053096"/>
                    </a:ext>
                  </a:extLst>
                </a:gridCol>
                <a:gridCol w="1584176">
                  <a:extLst>
                    <a:ext uri="{9D8B030D-6E8A-4147-A177-3AD203B41FA5}">
                      <a16:colId xmlns:a16="http://schemas.microsoft.com/office/drawing/2014/main" val="1239537650"/>
                    </a:ext>
                  </a:extLst>
                </a:gridCol>
              </a:tblGrid>
              <a:tr h="358180">
                <a:tc>
                  <a:txBody>
                    <a:bodyPr/>
                    <a:lstStyle/>
                    <a:p>
                      <a:r>
                        <a:rPr kumimoji="1" lang="ja-JP" altLang="en-US" sz="1200" b="0" dirty="0">
                          <a:solidFill>
                            <a:schemeClr val="tx1"/>
                          </a:solidFill>
                        </a:rPr>
                        <a:t>職業</a:t>
                      </a:r>
                      <a:endParaRPr kumimoji="1" lang="en-US" altLang="ja-JP" sz="1200" b="0" dirty="0">
                        <a:solidFill>
                          <a:schemeClr val="tx1"/>
                        </a:solidFill>
                      </a:endParaRPr>
                    </a:p>
                    <a:p>
                      <a:r>
                        <a:rPr kumimoji="1" lang="ja-JP" altLang="en-US" sz="1200" b="0" dirty="0">
                          <a:solidFill>
                            <a:schemeClr val="tx1"/>
                          </a:solidFill>
                        </a:rPr>
                        <a:t>部門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被推薦者氏名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撮影</a:t>
                      </a:r>
                      <a:endParaRPr kumimoji="1" lang="en-US" altLang="ja-JP" sz="1200" b="0" dirty="0">
                        <a:solidFill>
                          <a:schemeClr val="tx1"/>
                        </a:solidFill>
                      </a:endParaRPr>
                    </a:p>
                    <a:p>
                      <a:r>
                        <a:rPr kumimoji="1" lang="ja-JP" altLang="en-US" sz="1200" b="0" dirty="0">
                          <a:solidFill>
                            <a:schemeClr val="tx1"/>
                          </a:solidFill>
                        </a:rPr>
                        <a:t>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8613149"/>
                  </a:ext>
                </a:extLst>
              </a:tr>
            </a:tbl>
          </a:graphicData>
        </a:graphic>
      </p:graphicFrame>
      <p:sp>
        <p:nvSpPr>
          <p:cNvPr id="11" name="テキスト ボックス 10"/>
          <p:cNvSpPr txBox="1"/>
          <p:nvPr/>
        </p:nvSpPr>
        <p:spPr>
          <a:xfrm>
            <a:off x="332656" y="704528"/>
            <a:ext cx="1080120" cy="276999"/>
          </a:xfrm>
          <a:prstGeom prst="rect">
            <a:avLst/>
          </a:prstGeom>
          <a:noFill/>
        </p:spPr>
        <p:txBody>
          <a:bodyPr wrap="square" rtlCol="0">
            <a:spAutoFit/>
          </a:bodyPr>
          <a:lstStyle/>
          <a:p>
            <a:pPr algn="just"/>
            <a:r>
              <a:rPr lang="ja-JP" altLang="en-US" sz="1200" dirty="0">
                <a:latin typeface="ＭＳ ゴシック" panose="020B0609070205080204" pitchFamily="49" charset="-128"/>
                <a:ea typeface="ＭＳ ゴシック" panose="020B0609070205080204" pitchFamily="49" charset="-128"/>
              </a:rPr>
              <a:t>写真添付欄</a:t>
            </a:r>
          </a:p>
        </p:txBody>
      </p:sp>
      <p:sp>
        <p:nvSpPr>
          <p:cNvPr id="12" name="テキスト ボックス 11"/>
          <p:cNvSpPr txBox="1"/>
          <p:nvPr/>
        </p:nvSpPr>
        <p:spPr>
          <a:xfrm>
            <a:off x="332656" y="968177"/>
            <a:ext cx="6264696" cy="295113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normAutofit/>
          </a:bodyPr>
          <a:lstStyle/>
          <a:p>
            <a:pPr algn="just">
              <a:lnSpc>
                <a:spcPts val="1400"/>
              </a:lnSpc>
            </a:pPr>
            <a:r>
              <a:rPr lang="ja-JP" altLang="en-US" sz="1200" dirty="0">
                <a:latin typeface="ＭＳ ゴシック" panose="020B0609070205080204" pitchFamily="49" charset="-128"/>
                <a:ea typeface="ＭＳ ゴシック" panose="020B0609070205080204" pitchFamily="49" charset="-128"/>
              </a:rPr>
              <a:t>写真添付の際の留意事項（本様式使用の際は本記述を削除してから写真を添付すること。）</a:t>
            </a: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r>
              <a:rPr lang="ja-JP" altLang="en-US" sz="1200" dirty="0">
                <a:latin typeface="ＭＳ ゴシック" panose="020B0609070205080204" pitchFamily="49" charset="-128"/>
                <a:ea typeface="ＭＳ ゴシック" panose="020B0609070205080204" pitchFamily="49" charset="-128"/>
              </a:rPr>
              <a:t>・審査委員会での審査の参考とするため、調書（２）～（４）に記載した技能･功績等が具体的に分かる作品の写真や作業風景等の写真を「写真添付欄」内に添付し、写真の内容についての説明を「写真説明」欄に簡潔に記入すること。なお、各調書の内容と関連性が低いと審査委員会で判断された写真は、審査の参考とはしない可能性があることに留意されたい。</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・被推薦者本人と分かる直近１年以内</a:t>
            </a:r>
            <a:r>
              <a:rPr lang="ja-JP" altLang="en-US" sz="1200" dirty="0">
                <a:solidFill>
                  <a:schemeClr val="tx1"/>
                </a:solidFill>
                <a:latin typeface="ＭＳ ゴシック" panose="020B0609070205080204" pitchFamily="49" charset="-128"/>
                <a:ea typeface="ＭＳ ゴシック" panose="020B0609070205080204" pitchFamily="49" charset="-128"/>
              </a:rPr>
              <a:t>に撮影された</a:t>
            </a:r>
            <a:r>
              <a:rPr lang="ja-JP" altLang="en-US" sz="1200" dirty="0">
                <a:latin typeface="ＭＳ ゴシック" panose="020B0609070205080204" pitchFamily="49" charset="-128"/>
                <a:ea typeface="ＭＳ ゴシック" panose="020B0609070205080204" pitchFamily="49" charset="-128"/>
              </a:rPr>
              <a:t>作業風景の写真を最低１枚以上添付すること。</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・写真の枚数に制限はないが、写真様式は計</a:t>
            </a:r>
            <a:r>
              <a:rPr lang="en-US" altLang="ja-JP" sz="1200" dirty="0">
                <a:latin typeface="ＭＳ ゴシック" panose="020B0609070205080204" pitchFamily="49" charset="-128"/>
                <a:ea typeface="ＭＳ ゴシック" panose="020B0609070205080204" pitchFamily="49" charset="-128"/>
              </a:rPr>
              <a:t>10</a:t>
            </a:r>
            <a:r>
              <a:rPr lang="ja-JP" altLang="en-US" sz="1200" dirty="0">
                <a:latin typeface="ＭＳ ゴシック" panose="020B0609070205080204" pitchFamily="49" charset="-128"/>
                <a:ea typeface="ＭＳ ゴシック" panose="020B0609070205080204" pitchFamily="49" charset="-128"/>
              </a:rPr>
              <a:t>枚以内とすること。写真は必ず写真添付欄内に収め、本ファイルを含む推薦書類の合計サイズが被推薦者１人につき指定された容量</a:t>
            </a:r>
            <a:r>
              <a:rPr lang="ja-JP" altLang="en-US" sz="1200" dirty="0">
                <a:solidFill>
                  <a:schemeClr val="tx1"/>
                </a:solidFill>
                <a:latin typeface="ＭＳ ゴシック" panose="020B0609070205080204" pitchFamily="49" charset="-128"/>
                <a:ea typeface="ＭＳ ゴシック" panose="020B0609070205080204" pitchFamily="49" charset="-128"/>
              </a:rPr>
              <a:t>以内</a:t>
            </a:r>
            <a:r>
              <a:rPr lang="ja-JP" altLang="en-US" sz="1200" dirty="0">
                <a:latin typeface="ＭＳ ゴシック" panose="020B0609070205080204" pitchFamily="49" charset="-128"/>
                <a:ea typeface="ＭＳ ゴシック" panose="020B0609070205080204" pitchFamily="49" charset="-128"/>
              </a:rPr>
              <a:t>となるよう、適宜トリミング部分の削除や不鮮明にならない範囲での画像圧縮等を行うこと。</a:t>
            </a: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r>
              <a:rPr lang="ja-JP" altLang="en-US" sz="1200" dirty="0">
                <a:latin typeface="ＭＳ ゴシック" panose="020B0609070205080204" pitchFamily="49" charset="-128"/>
                <a:ea typeface="ＭＳ ゴシック" panose="020B0609070205080204" pitchFamily="49" charset="-128"/>
              </a:rPr>
              <a:t>・本様式のレイアウト変更（各欄の場所移動やサイズの変更等）はしないこと。</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・改善事案等の功績を記載する場合、写真に代えて図表を添付しても差し支えない。</a:t>
            </a:r>
          </a:p>
        </p:txBody>
      </p:sp>
      <p:sp>
        <p:nvSpPr>
          <p:cNvPr id="13" name="テキスト ボックス 12"/>
          <p:cNvSpPr txBox="1"/>
          <p:nvPr/>
        </p:nvSpPr>
        <p:spPr>
          <a:xfrm>
            <a:off x="-4563888" y="2703943"/>
            <a:ext cx="4392488" cy="1360577"/>
          </a:xfrm>
          <a:prstGeom prst="rect">
            <a:avLst/>
          </a:prstGeom>
          <a:ln/>
        </p:spPr>
        <p:style>
          <a:lnRef idx="2">
            <a:schemeClr val="accent1"/>
          </a:lnRef>
          <a:fillRef idx="1">
            <a:schemeClr val="lt1"/>
          </a:fillRef>
          <a:effectRef idx="0">
            <a:schemeClr val="accent1"/>
          </a:effectRef>
          <a:fontRef idx="minor">
            <a:schemeClr val="dk1"/>
          </a:fontRef>
        </p:style>
        <p:txBody>
          <a:bodyPr wrap="square" rtlCol="0">
            <a:normAutofit/>
          </a:bodyPr>
          <a:lstStyle/>
          <a:p>
            <a:pPr algn="just">
              <a:lnSpc>
                <a:spcPts val="1400"/>
              </a:lnSpc>
            </a:pPr>
            <a:r>
              <a:rPr lang="ja-JP" altLang="en-US" sz="1600" dirty="0">
                <a:latin typeface="ＭＳ ゴシック" panose="020B0609070205080204" pitchFamily="49" charset="-128"/>
                <a:ea typeface="ＭＳ ゴシック" panose="020B0609070205080204" pitchFamily="49" charset="-128"/>
              </a:rPr>
              <a:t>写真添付の際の留意事項補足</a:t>
            </a:r>
            <a:endParaRPr lang="en-US" altLang="ja-JP" sz="1600" dirty="0">
              <a:latin typeface="ＭＳ ゴシック" panose="020B0609070205080204" pitchFamily="49" charset="-128"/>
              <a:ea typeface="ＭＳ ゴシック" panose="020B0609070205080204" pitchFamily="49" charset="-128"/>
            </a:endParaRPr>
          </a:p>
          <a:p>
            <a:pPr algn="just">
              <a:lnSpc>
                <a:spcPts val="1400"/>
              </a:lnSpc>
            </a:pP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r>
              <a:rPr lang="ja-JP" altLang="en-US" sz="1200" dirty="0">
                <a:latin typeface="ＭＳ ゴシック" panose="020B0609070205080204" pitchFamily="49" charset="-128"/>
                <a:ea typeface="ＭＳ ゴシック" panose="020B0609070205080204" pitchFamily="49" charset="-128"/>
              </a:rPr>
              <a:t>・直近１年以内･･･</a:t>
            </a:r>
            <a:r>
              <a:rPr lang="ja-JP" altLang="en-US" sz="1200" b="1" u="sng" dirty="0">
                <a:solidFill>
                  <a:srgbClr val="FF0000"/>
                </a:solidFill>
                <a:latin typeface="ＭＳ ゴシック" panose="020B0609070205080204" pitchFamily="49" charset="-128"/>
                <a:ea typeface="ＭＳ ゴシック" panose="020B0609070205080204" pitchFamily="49" charset="-128"/>
              </a:rPr>
              <a:t>令和５年４月１日～令和６年３月３１日</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・本ファイルを含む推薦書類の合計サイズが被推薦者１人につき合計</a:t>
            </a:r>
            <a:r>
              <a:rPr lang="ja-JP" altLang="en-US" sz="1200" b="1" u="sng" dirty="0">
                <a:solidFill>
                  <a:srgbClr val="FF0000"/>
                </a:solidFill>
                <a:latin typeface="ＭＳ ゴシック" panose="020B0609070205080204" pitchFamily="49" charset="-128"/>
                <a:ea typeface="ＭＳ ゴシック" panose="020B0609070205080204" pitchFamily="49" charset="-128"/>
              </a:rPr>
              <a:t>１メガバイト以内</a:t>
            </a:r>
            <a:r>
              <a:rPr lang="ja-JP" altLang="en-US" sz="1200" dirty="0">
                <a:latin typeface="ＭＳ ゴシック" panose="020B0609070205080204" pitchFamily="49" charset="-128"/>
                <a:ea typeface="ＭＳ ゴシック" panose="020B0609070205080204" pitchFamily="49" charset="-128"/>
              </a:rPr>
              <a:t>とすること。</a:t>
            </a:r>
          </a:p>
        </p:txBody>
      </p:sp>
    </p:spTree>
    <p:extLst>
      <p:ext uri="{BB962C8B-B14F-4D97-AF65-F5344CB8AC3E}">
        <p14:creationId xmlns:p14="http://schemas.microsoft.com/office/powerpoint/2010/main" val="2391433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角丸四角形 5"/>
          <p:cNvSpPr/>
          <p:nvPr/>
        </p:nvSpPr>
        <p:spPr>
          <a:xfrm>
            <a:off x="332656" y="680144"/>
            <a:ext cx="6264696" cy="3286583"/>
          </a:xfrm>
          <a:prstGeom prst="roundRect">
            <a:avLst>
              <a:gd name="adj" fmla="val 649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27384" y="-15552"/>
            <a:ext cx="792088" cy="276999"/>
          </a:xfrm>
          <a:prstGeom prst="rect">
            <a:avLst/>
          </a:prstGeom>
          <a:noFill/>
        </p:spPr>
        <p:txBody>
          <a:bodyPr wrap="square" rtlCol="0">
            <a:spAutoFit/>
          </a:bodyPr>
          <a:lstStyle/>
          <a:p>
            <a:r>
              <a:rPr kumimoji="1" lang="ja-JP" altLang="en-US" sz="1200" dirty="0"/>
              <a:t>（様式４）</a:t>
            </a:r>
          </a:p>
        </p:txBody>
      </p:sp>
      <p:pic>
        <p:nvPicPr>
          <p:cNvPr id="24" name="図 23"/>
          <p:cNvPicPr>
            <a:picLocks noChangeAspect="1"/>
          </p:cNvPicPr>
          <p:nvPr/>
        </p:nvPicPr>
        <p:blipFill>
          <a:blip r:embed="rId2"/>
          <a:stretch>
            <a:fillRect/>
          </a:stretch>
        </p:blipFill>
        <p:spPr>
          <a:xfrm>
            <a:off x="332656" y="5601072"/>
            <a:ext cx="6264696" cy="3315875"/>
          </a:xfrm>
          <a:prstGeom prst="rect">
            <a:avLst/>
          </a:prstGeom>
        </p:spPr>
      </p:pic>
      <p:sp>
        <p:nvSpPr>
          <p:cNvPr id="27" name="テキスト ボックス 26"/>
          <p:cNvSpPr txBox="1"/>
          <p:nvPr/>
        </p:nvSpPr>
        <p:spPr>
          <a:xfrm>
            <a:off x="332657" y="5673080"/>
            <a:ext cx="1080120" cy="276999"/>
          </a:xfrm>
          <a:prstGeom prst="rect">
            <a:avLst/>
          </a:prstGeom>
          <a:noFill/>
        </p:spPr>
        <p:txBody>
          <a:bodyPr wrap="square" rtlCol="0">
            <a:spAutoFit/>
          </a:bodyPr>
          <a:lstStyle/>
          <a:p>
            <a:pPr algn="just"/>
            <a:r>
              <a:rPr lang="ja-JP" altLang="en-US" sz="1200" dirty="0">
                <a:latin typeface="ＭＳ ゴシック" panose="020B0609070205080204" pitchFamily="49" charset="-128"/>
                <a:ea typeface="ＭＳ ゴシック" panose="020B0609070205080204" pitchFamily="49" charset="-128"/>
              </a:rPr>
              <a:t>写真添付欄</a:t>
            </a:r>
          </a:p>
        </p:txBody>
      </p:sp>
      <p:graphicFrame>
        <p:nvGraphicFramePr>
          <p:cNvPr id="2" name="表 1"/>
          <p:cNvGraphicFramePr>
            <a:graphicFrameLocks noGrp="1"/>
          </p:cNvGraphicFramePr>
          <p:nvPr>
            <p:extLst>
              <p:ext uri="{D42A27DB-BD31-4B8C-83A1-F6EECF244321}">
                <p14:modId xmlns:p14="http://schemas.microsoft.com/office/powerpoint/2010/main" val="930504741"/>
              </p:ext>
            </p:extLst>
          </p:nvPr>
        </p:nvGraphicFramePr>
        <p:xfrm>
          <a:off x="692693" y="103312"/>
          <a:ext cx="6120683" cy="457200"/>
        </p:xfrm>
        <a:graphic>
          <a:graphicData uri="http://schemas.openxmlformats.org/drawingml/2006/table">
            <a:tbl>
              <a:tblPr firstRow="1" bandRow="1">
                <a:tableStyleId>{5C22544A-7EE6-4342-B048-85BDC9FD1C3A}</a:tableStyleId>
              </a:tblPr>
              <a:tblGrid>
                <a:gridCol w="504059">
                  <a:extLst>
                    <a:ext uri="{9D8B030D-6E8A-4147-A177-3AD203B41FA5}">
                      <a16:colId xmlns:a16="http://schemas.microsoft.com/office/drawing/2014/main" val="2440440742"/>
                    </a:ext>
                  </a:extLst>
                </a:gridCol>
                <a:gridCol w="1224136">
                  <a:extLst>
                    <a:ext uri="{9D8B030D-6E8A-4147-A177-3AD203B41FA5}">
                      <a16:colId xmlns:a16="http://schemas.microsoft.com/office/drawing/2014/main" val="4116216465"/>
                    </a:ext>
                  </a:extLst>
                </a:gridCol>
                <a:gridCol w="648072">
                  <a:extLst>
                    <a:ext uri="{9D8B030D-6E8A-4147-A177-3AD203B41FA5}">
                      <a16:colId xmlns:a16="http://schemas.microsoft.com/office/drawing/2014/main" val="2708224815"/>
                    </a:ext>
                  </a:extLst>
                </a:gridCol>
                <a:gridCol w="1440160">
                  <a:extLst>
                    <a:ext uri="{9D8B030D-6E8A-4147-A177-3AD203B41FA5}">
                      <a16:colId xmlns:a16="http://schemas.microsoft.com/office/drawing/2014/main" val="1297180548"/>
                    </a:ext>
                  </a:extLst>
                </a:gridCol>
                <a:gridCol w="648072">
                  <a:extLst>
                    <a:ext uri="{9D8B030D-6E8A-4147-A177-3AD203B41FA5}">
                      <a16:colId xmlns:a16="http://schemas.microsoft.com/office/drawing/2014/main" val="1850053096"/>
                    </a:ext>
                  </a:extLst>
                </a:gridCol>
                <a:gridCol w="1656184">
                  <a:extLst>
                    <a:ext uri="{9D8B030D-6E8A-4147-A177-3AD203B41FA5}">
                      <a16:colId xmlns:a16="http://schemas.microsoft.com/office/drawing/2014/main" val="1239537650"/>
                    </a:ext>
                  </a:extLst>
                </a:gridCol>
              </a:tblGrid>
              <a:tr h="358180">
                <a:tc>
                  <a:txBody>
                    <a:bodyPr/>
                    <a:lstStyle/>
                    <a:p>
                      <a:r>
                        <a:rPr kumimoji="1" lang="ja-JP" altLang="en-US" sz="1200" b="0" dirty="0">
                          <a:solidFill>
                            <a:schemeClr val="tx1"/>
                          </a:solidFill>
                        </a:rPr>
                        <a:t>職業</a:t>
                      </a:r>
                      <a:endParaRPr kumimoji="1" lang="en-US" altLang="ja-JP" sz="1200" b="0" dirty="0">
                        <a:solidFill>
                          <a:schemeClr val="tx1"/>
                        </a:solidFill>
                      </a:endParaRPr>
                    </a:p>
                    <a:p>
                      <a:r>
                        <a:rPr kumimoji="1" lang="ja-JP" altLang="en-US" sz="1200" b="0" dirty="0">
                          <a:solidFill>
                            <a:schemeClr val="tx1"/>
                          </a:solidFill>
                        </a:rPr>
                        <a:t>部門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被推薦者氏名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撮影</a:t>
                      </a:r>
                      <a:endParaRPr kumimoji="1" lang="en-US" altLang="ja-JP" sz="1200" b="0" dirty="0">
                        <a:solidFill>
                          <a:schemeClr val="tx1"/>
                        </a:solidFill>
                      </a:endParaRPr>
                    </a:p>
                    <a:p>
                      <a:r>
                        <a:rPr kumimoji="1" lang="ja-JP" altLang="en-US" sz="1200" b="0" dirty="0">
                          <a:solidFill>
                            <a:schemeClr val="tx1"/>
                          </a:solidFill>
                        </a:rPr>
                        <a:t>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8613149"/>
                  </a:ext>
                </a:extLst>
              </a:tr>
            </a:tbl>
          </a:graphicData>
        </a:graphic>
      </p:graphicFrame>
      <p:graphicFrame>
        <p:nvGraphicFramePr>
          <p:cNvPr id="3" name="表 2"/>
          <p:cNvGraphicFramePr>
            <a:graphicFrameLocks noGrp="1" noChangeAspect="1"/>
          </p:cNvGraphicFramePr>
          <p:nvPr>
            <p:extLst>
              <p:ext uri="{D42A27DB-BD31-4B8C-83A1-F6EECF244321}">
                <p14:modId xmlns:p14="http://schemas.microsoft.com/office/powerpoint/2010/main" val="3718775277"/>
              </p:ext>
            </p:extLst>
          </p:nvPr>
        </p:nvGraphicFramePr>
        <p:xfrm>
          <a:off x="332656" y="4064520"/>
          <a:ext cx="6264696" cy="815278"/>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3054784901"/>
                    </a:ext>
                  </a:extLst>
                </a:gridCol>
                <a:gridCol w="5688632">
                  <a:extLst>
                    <a:ext uri="{9D8B030D-6E8A-4147-A177-3AD203B41FA5}">
                      <a16:colId xmlns:a16="http://schemas.microsoft.com/office/drawing/2014/main" val="3503925816"/>
                    </a:ext>
                  </a:extLst>
                </a:gridCol>
              </a:tblGrid>
              <a:tr h="815278">
                <a:tc>
                  <a:txBody>
                    <a:bodyPr/>
                    <a:lstStyle/>
                    <a:p>
                      <a:pPr algn="ctr"/>
                      <a:r>
                        <a:rPr kumimoji="1" lang="ja-JP" altLang="en-US" sz="1200" b="0" dirty="0">
                          <a:solidFill>
                            <a:schemeClr val="tx1"/>
                          </a:solidFill>
                        </a:rPr>
                        <a:t>写真</a:t>
                      </a:r>
                      <a:endParaRPr kumimoji="1" lang="en-US" altLang="ja-JP" sz="1200" b="0" dirty="0">
                        <a:solidFill>
                          <a:schemeClr val="tx1"/>
                        </a:solidFill>
                      </a:endParaRPr>
                    </a:p>
                    <a:p>
                      <a:pPr algn="ctr"/>
                      <a:r>
                        <a:rPr kumimoji="1" lang="ja-JP" altLang="en-US" sz="1200" b="0" dirty="0">
                          <a:solidFill>
                            <a:schemeClr val="tx1"/>
                          </a:solidFill>
                        </a:rPr>
                        <a:t>説明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2334357"/>
                  </a:ext>
                </a:extLst>
              </a:tr>
            </a:tbl>
          </a:graphicData>
        </a:graphic>
      </p:graphicFrame>
      <p:graphicFrame>
        <p:nvGraphicFramePr>
          <p:cNvPr id="25" name="表 24"/>
          <p:cNvGraphicFramePr>
            <a:graphicFrameLocks noGrp="1"/>
          </p:cNvGraphicFramePr>
          <p:nvPr>
            <p:extLst>
              <p:ext uri="{D42A27DB-BD31-4B8C-83A1-F6EECF244321}">
                <p14:modId xmlns:p14="http://schemas.microsoft.com/office/powerpoint/2010/main" val="424640567"/>
              </p:ext>
            </p:extLst>
          </p:nvPr>
        </p:nvGraphicFramePr>
        <p:xfrm>
          <a:off x="332656" y="9009827"/>
          <a:ext cx="6264696" cy="815278"/>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3054784901"/>
                    </a:ext>
                  </a:extLst>
                </a:gridCol>
                <a:gridCol w="5688632">
                  <a:extLst>
                    <a:ext uri="{9D8B030D-6E8A-4147-A177-3AD203B41FA5}">
                      <a16:colId xmlns:a16="http://schemas.microsoft.com/office/drawing/2014/main" val="3503925816"/>
                    </a:ext>
                  </a:extLst>
                </a:gridCol>
              </a:tblGrid>
              <a:tr h="815278">
                <a:tc>
                  <a:txBody>
                    <a:bodyPr/>
                    <a:lstStyle/>
                    <a:p>
                      <a:pPr algn="ctr"/>
                      <a:r>
                        <a:rPr kumimoji="1" lang="ja-JP" altLang="en-US" sz="1200" b="0" dirty="0">
                          <a:solidFill>
                            <a:schemeClr val="tx1"/>
                          </a:solidFill>
                        </a:rPr>
                        <a:t>写真</a:t>
                      </a:r>
                      <a:endParaRPr kumimoji="1" lang="en-US" altLang="ja-JP" sz="1200" b="0" dirty="0">
                        <a:solidFill>
                          <a:schemeClr val="tx1"/>
                        </a:solidFill>
                      </a:endParaRPr>
                    </a:p>
                    <a:p>
                      <a:pPr algn="ctr"/>
                      <a:r>
                        <a:rPr kumimoji="1" lang="ja-JP" altLang="en-US" sz="1200" b="0" dirty="0">
                          <a:solidFill>
                            <a:schemeClr val="tx1"/>
                          </a:solidFill>
                        </a:rPr>
                        <a:t>説明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2334357"/>
                  </a:ext>
                </a:extLst>
              </a:tr>
            </a:tbl>
          </a:graphicData>
        </a:graphic>
      </p:graphicFrame>
      <p:graphicFrame>
        <p:nvGraphicFramePr>
          <p:cNvPr id="26" name="表 25"/>
          <p:cNvGraphicFramePr>
            <a:graphicFrameLocks noGrp="1"/>
          </p:cNvGraphicFramePr>
          <p:nvPr>
            <p:extLst>
              <p:ext uri="{D42A27DB-BD31-4B8C-83A1-F6EECF244321}">
                <p14:modId xmlns:p14="http://schemas.microsoft.com/office/powerpoint/2010/main" val="1880380026"/>
              </p:ext>
            </p:extLst>
          </p:nvPr>
        </p:nvGraphicFramePr>
        <p:xfrm>
          <a:off x="692692" y="5025008"/>
          <a:ext cx="6120683" cy="457200"/>
        </p:xfrm>
        <a:graphic>
          <a:graphicData uri="http://schemas.openxmlformats.org/drawingml/2006/table">
            <a:tbl>
              <a:tblPr firstRow="1" bandRow="1">
                <a:tableStyleId>{5C22544A-7EE6-4342-B048-85BDC9FD1C3A}</a:tableStyleId>
              </a:tblPr>
              <a:tblGrid>
                <a:gridCol w="504059">
                  <a:extLst>
                    <a:ext uri="{9D8B030D-6E8A-4147-A177-3AD203B41FA5}">
                      <a16:colId xmlns:a16="http://schemas.microsoft.com/office/drawing/2014/main" val="2440440742"/>
                    </a:ext>
                  </a:extLst>
                </a:gridCol>
                <a:gridCol w="1224136">
                  <a:extLst>
                    <a:ext uri="{9D8B030D-6E8A-4147-A177-3AD203B41FA5}">
                      <a16:colId xmlns:a16="http://schemas.microsoft.com/office/drawing/2014/main" val="4116216465"/>
                    </a:ext>
                  </a:extLst>
                </a:gridCol>
                <a:gridCol w="648072">
                  <a:extLst>
                    <a:ext uri="{9D8B030D-6E8A-4147-A177-3AD203B41FA5}">
                      <a16:colId xmlns:a16="http://schemas.microsoft.com/office/drawing/2014/main" val="2708224815"/>
                    </a:ext>
                  </a:extLst>
                </a:gridCol>
                <a:gridCol w="1440160">
                  <a:extLst>
                    <a:ext uri="{9D8B030D-6E8A-4147-A177-3AD203B41FA5}">
                      <a16:colId xmlns:a16="http://schemas.microsoft.com/office/drawing/2014/main" val="1297180548"/>
                    </a:ext>
                  </a:extLst>
                </a:gridCol>
                <a:gridCol w="720080">
                  <a:extLst>
                    <a:ext uri="{9D8B030D-6E8A-4147-A177-3AD203B41FA5}">
                      <a16:colId xmlns:a16="http://schemas.microsoft.com/office/drawing/2014/main" val="1850053096"/>
                    </a:ext>
                  </a:extLst>
                </a:gridCol>
                <a:gridCol w="1584176">
                  <a:extLst>
                    <a:ext uri="{9D8B030D-6E8A-4147-A177-3AD203B41FA5}">
                      <a16:colId xmlns:a16="http://schemas.microsoft.com/office/drawing/2014/main" val="1239537650"/>
                    </a:ext>
                  </a:extLst>
                </a:gridCol>
              </a:tblGrid>
              <a:tr h="358180">
                <a:tc>
                  <a:txBody>
                    <a:bodyPr/>
                    <a:lstStyle/>
                    <a:p>
                      <a:r>
                        <a:rPr kumimoji="1" lang="ja-JP" altLang="en-US" sz="1200" b="0" dirty="0">
                          <a:solidFill>
                            <a:schemeClr val="tx1"/>
                          </a:solidFill>
                        </a:rPr>
                        <a:t>職業</a:t>
                      </a:r>
                      <a:endParaRPr kumimoji="1" lang="en-US" altLang="ja-JP" sz="1200" b="0" dirty="0">
                        <a:solidFill>
                          <a:schemeClr val="tx1"/>
                        </a:solidFill>
                      </a:endParaRPr>
                    </a:p>
                    <a:p>
                      <a:r>
                        <a:rPr kumimoji="1" lang="ja-JP" altLang="en-US" sz="1200" b="0" dirty="0">
                          <a:solidFill>
                            <a:schemeClr val="tx1"/>
                          </a:solidFill>
                        </a:rPr>
                        <a:t>部門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被推薦者氏名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撮影</a:t>
                      </a:r>
                      <a:endParaRPr kumimoji="1" lang="en-US" altLang="ja-JP" sz="1200" b="0" dirty="0">
                        <a:solidFill>
                          <a:schemeClr val="tx1"/>
                        </a:solidFill>
                      </a:endParaRPr>
                    </a:p>
                    <a:p>
                      <a:r>
                        <a:rPr kumimoji="1" lang="ja-JP" altLang="en-US" sz="1200" b="0" dirty="0">
                          <a:solidFill>
                            <a:schemeClr val="tx1"/>
                          </a:solidFill>
                        </a:rPr>
                        <a:t>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8613149"/>
                  </a:ext>
                </a:extLst>
              </a:tr>
            </a:tbl>
          </a:graphicData>
        </a:graphic>
      </p:graphicFrame>
      <p:sp>
        <p:nvSpPr>
          <p:cNvPr id="11" name="テキスト ボックス 10"/>
          <p:cNvSpPr txBox="1"/>
          <p:nvPr/>
        </p:nvSpPr>
        <p:spPr>
          <a:xfrm>
            <a:off x="332656" y="704528"/>
            <a:ext cx="1080120" cy="276999"/>
          </a:xfrm>
          <a:prstGeom prst="rect">
            <a:avLst/>
          </a:prstGeom>
          <a:noFill/>
        </p:spPr>
        <p:txBody>
          <a:bodyPr wrap="square" rtlCol="0">
            <a:spAutoFit/>
          </a:bodyPr>
          <a:lstStyle/>
          <a:p>
            <a:pPr algn="just"/>
            <a:r>
              <a:rPr lang="ja-JP" altLang="en-US" sz="1200" dirty="0">
                <a:latin typeface="ＭＳ ゴシック" panose="020B0609070205080204" pitchFamily="49" charset="-128"/>
                <a:ea typeface="ＭＳ ゴシック" panose="020B0609070205080204" pitchFamily="49" charset="-128"/>
              </a:rPr>
              <a:t>写真添付欄</a:t>
            </a:r>
          </a:p>
        </p:txBody>
      </p:sp>
      <p:sp>
        <p:nvSpPr>
          <p:cNvPr id="12" name="テキスト ボックス 11"/>
          <p:cNvSpPr txBox="1"/>
          <p:nvPr/>
        </p:nvSpPr>
        <p:spPr>
          <a:xfrm>
            <a:off x="332656" y="968177"/>
            <a:ext cx="6264696" cy="295113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normAutofit/>
          </a:bodyPr>
          <a:lstStyle/>
          <a:p>
            <a:pPr algn="just">
              <a:lnSpc>
                <a:spcPts val="1400"/>
              </a:lnSpc>
            </a:pPr>
            <a:r>
              <a:rPr lang="ja-JP" altLang="en-US" sz="1200" dirty="0">
                <a:latin typeface="ＭＳ ゴシック" panose="020B0609070205080204" pitchFamily="49" charset="-128"/>
                <a:ea typeface="ＭＳ ゴシック" panose="020B0609070205080204" pitchFamily="49" charset="-128"/>
              </a:rPr>
              <a:t>写真添付の際の留意事項（本様式使用の際は本記述を削除してから写真を添付すること。）</a:t>
            </a: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r>
              <a:rPr lang="ja-JP" altLang="en-US" sz="1200" dirty="0">
                <a:latin typeface="ＭＳ ゴシック" panose="020B0609070205080204" pitchFamily="49" charset="-128"/>
                <a:ea typeface="ＭＳ ゴシック" panose="020B0609070205080204" pitchFamily="49" charset="-128"/>
              </a:rPr>
              <a:t>・審査委員会での審査の参考とするため、調書（２）～（４）に記載した技能･功績等が具体的に分かる作品の写真や作業風景等の写真を「写真添付欄」内に添付し、写真の内容についての説明を「写真説明」欄に簡潔に記入すること。なお、各調書の内容と関連性が低いと審査委員会で判断された写真は、審査の参考とはしない可能性があることに留意されたい。</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・被推薦者本人と分かる直近１年以内</a:t>
            </a:r>
            <a:r>
              <a:rPr lang="ja-JP" altLang="en-US" sz="1200" dirty="0">
                <a:solidFill>
                  <a:schemeClr val="tx1"/>
                </a:solidFill>
                <a:latin typeface="ＭＳ ゴシック" panose="020B0609070205080204" pitchFamily="49" charset="-128"/>
                <a:ea typeface="ＭＳ ゴシック" panose="020B0609070205080204" pitchFamily="49" charset="-128"/>
              </a:rPr>
              <a:t>に撮影された</a:t>
            </a:r>
            <a:r>
              <a:rPr lang="ja-JP" altLang="en-US" sz="1200" dirty="0">
                <a:latin typeface="ＭＳ ゴシック" panose="020B0609070205080204" pitchFamily="49" charset="-128"/>
                <a:ea typeface="ＭＳ ゴシック" panose="020B0609070205080204" pitchFamily="49" charset="-128"/>
              </a:rPr>
              <a:t>作業風景の写真を最低１枚以上添付すること。</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・写真の枚数に制限はないが、写真様式は計</a:t>
            </a:r>
            <a:r>
              <a:rPr lang="en-US" altLang="ja-JP" sz="1200" dirty="0">
                <a:latin typeface="ＭＳ ゴシック" panose="020B0609070205080204" pitchFamily="49" charset="-128"/>
                <a:ea typeface="ＭＳ ゴシック" panose="020B0609070205080204" pitchFamily="49" charset="-128"/>
              </a:rPr>
              <a:t>10</a:t>
            </a:r>
            <a:r>
              <a:rPr lang="ja-JP" altLang="en-US" sz="1200" dirty="0">
                <a:latin typeface="ＭＳ ゴシック" panose="020B0609070205080204" pitchFamily="49" charset="-128"/>
                <a:ea typeface="ＭＳ ゴシック" panose="020B0609070205080204" pitchFamily="49" charset="-128"/>
              </a:rPr>
              <a:t>枚以内とすること。写真は必ず写真添付欄内に収め、本ファイルを含む推薦書類の合計サイズが被推薦者１人につき指定された容量</a:t>
            </a:r>
            <a:r>
              <a:rPr lang="ja-JP" altLang="en-US" sz="1200" dirty="0">
                <a:solidFill>
                  <a:schemeClr val="tx1"/>
                </a:solidFill>
                <a:latin typeface="ＭＳ ゴシック" panose="020B0609070205080204" pitchFamily="49" charset="-128"/>
                <a:ea typeface="ＭＳ ゴシック" panose="020B0609070205080204" pitchFamily="49" charset="-128"/>
              </a:rPr>
              <a:t>以内</a:t>
            </a:r>
            <a:r>
              <a:rPr lang="ja-JP" altLang="en-US" sz="1200" dirty="0">
                <a:latin typeface="ＭＳ ゴシック" panose="020B0609070205080204" pitchFamily="49" charset="-128"/>
                <a:ea typeface="ＭＳ ゴシック" panose="020B0609070205080204" pitchFamily="49" charset="-128"/>
              </a:rPr>
              <a:t>となるよう、適宜トリミング部分の削除や不鮮明にならない範囲での画像圧縮等を行うこと。</a:t>
            </a: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r>
              <a:rPr lang="ja-JP" altLang="en-US" sz="1200" dirty="0">
                <a:latin typeface="ＭＳ ゴシック" panose="020B0609070205080204" pitchFamily="49" charset="-128"/>
                <a:ea typeface="ＭＳ ゴシック" panose="020B0609070205080204" pitchFamily="49" charset="-128"/>
              </a:rPr>
              <a:t>・本様式のレイアウト変更（各欄の場所移動やサイズの変更等）はしないこと。</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・改善事案等の功績を記載する場合、写真に代えて図表を添付しても差し支えない。</a:t>
            </a:r>
          </a:p>
        </p:txBody>
      </p:sp>
      <p:sp>
        <p:nvSpPr>
          <p:cNvPr id="14" name="テキスト ボックス 13"/>
          <p:cNvSpPr txBox="1"/>
          <p:nvPr/>
        </p:nvSpPr>
        <p:spPr>
          <a:xfrm>
            <a:off x="-4267472" y="2856343"/>
            <a:ext cx="4176464" cy="1360577"/>
          </a:xfrm>
          <a:prstGeom prst="rect">
            <a:avLst/>
          </a:prstGeom>
          <a:ln/>
        </p:spPr>
        <p:style>
          <a:lnRef idx="2">
            <a:schemeClr val="accent1"/>
          </a:lnRef>
          <a:fillRef idx="1">
            <a:schemeClr val="lt1"/>
          </a:fillRef>
          <a:effectRef idx="0">
            <a:schemeClr val="accent1"/>
          </a:effectRef>
          <a:fontRef idx="minor">
            <a:schemeClr val="dk1"/>
          </a:fontRef>
        </p:style>
        <p:txBody>
          <a:bodyPr wrap="square" rtlCol="0">
            <a:normAutofit/>
          </a:bodyPr>
          <a:lstStyle/>
          <a:p>
            <a:pPr algn="just">
              <a:lnSpc>
                <a:spcPts val="1400"/>
              </a:lnSpc>
            </a:pPr>
            <a:r>
              <a:rPr lang="ja-JP" altLang="en-US" sz="1600" dirty="0">
                <a:latin typeface="ＭＳ ゴシック" panose="020B0609070205080204" pitchFamily="49" charset="-128"/>
                <a:ea typeface="ＭＳ ゴシック" panose="020B0609070205080204" pitchFamily="49" charset="-128"/>
              </a:rPr>
              <a:t>写真添付の際の留意事項補足</a:t>
            </a:r>
            <a:endParaRPr lang="en-US" altLang="ja-JP" sz="1600" dirty="0">
              <a:latin typeface="ＭＳ ゴシック" panose="020B0609070205080204" pitchFamily="49" charset="-128"/>
              <a:ea typeface="ＭＳ ゴシック" panose="020B0609070205080204" pitchFamily="49" charset="-128"/>
            </a:endParaRPr>
          </a:p>
          <a:p>
            <a:pPr algn="just">
              <a:lnSpc>
                <a:spcPts val="1400"/>
              </a:lnSpc>
            </a:pP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r>
              <a:rPr lang="ja-JP" altLang="en-US" sz="1200" dirty="0">
                <a:latin typeface="ＭＳ ゴシック" panose="020B0609070205080204" pitchFamily="49" charset="-128"/>
                <a:ea typeface="ＭＳ ゴシック" panose="020B0609070205080204" pitchFamily="49" charset="-128"/>
              </a:rPr>
              <a:t>・直近１年以内･･･</a:t>
            </a:r>
            <a:r>
              <a:rPr lang="ja-JP" altLang="en-US" sz="1200" b="1" u="sng" dirty="0">
                <a:solidFill>
                  <a:srgbClr val="FF0000"/>
                </a:solidFill>
                <a:latin typeface="ＭＳ ゴシック" panose="020B0609070205080204" pitchFamily="49" charset="-128"/>
                <a:ea typeface="ＭＳ ゴシック" panose="020B0609070205080204" pitchFamily="49" charset="-128"/>
              </a:rPr>
              <a:t>令和４年４月１日～令和５年３月</a:t>
            </a:r>
            <a:r>
              <a:rPr lang="en-US" altLang="ja-JP" sz="1200" b="1" u="sng" dirty="0">
                <a:solidFill>
                  <a:srgbClr val="FF0000"/>
                </a:solidFill>
                <a:latin typeface="ＭＳ ゴシック" panose="020B0609070205080204" pitchFamily="49" charset="-128"/>
                <a:ea typeface="ＭＳ ゴシック" panose="020B0609070205080204" pitchFamily="49" charset="-128"/>
              </a:rPr>
              <a:t>31</a:t>
            </a:r>
            <a:r>
              <a:rPr lang="ja-JP" altLang="en-US" sz="1200" b="1" u="sng" dirty="0">
                <a:solidFill>
                  <a:srgbClr val="FF0000"/>
                </a:solidFill>
                <a:latin typeface="ＭＳ ゴシック" panose="020B0609070205080204" pitchFamily="49" charset="-128"/>
                <a:ea typeface="ＭＳ ゴシック" panose="020B0609070205080204" pitchFamily="49" charset="-128"/>
              </a:rPr>
              <a:t>日</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・本ファイルを含む推薦書類の合計サイズが被推薦者１人につき合計</a:t>
            </a:r>
            <a:r>
              <a:rPr lang="ja-JP" altLang="en-US" sz="1200" b="1" u="sng" dirty="0">
                <a:solidFill>
                  <a:srgbClr val="FF0000"/>
                </a:solidFill>
                <a:latin typeface="ＭＳ ゴシック" panose="020B0609070205080204" pitchFamily="49" charset="-128"/>
                <a:ea typeface="ＭＳ ゴシック" panose="020B0609070205080204" pitchFamily="49" charset="-128"/>
              </a:rPr>
              <a:t>１メガバイト以内</a:t>
            </a:r>
            <a:r>
              <a:rPr lang="ja-JP" altLang="en-US" sz="1200" dirty="0">
                <a:latin typeface="ＭＳ ゴシック" panose="020B0609070205080204" pitchFamily="49" charset="-128"/>
                <a:ea typeface="ＭＳ ゴシック" panose="020B0609070205080204" pitchFamily="49" charset="-128"/>
              </a:rPr>
              <a:t>とすること。</a:t>
            </a:r>
          </a:p>
        </p:txBody>
      </p:sp>
    </p:spTree>
    <p:extLst>
      <p:ext uri="{BB962C8B-B14F-4D97-AF65-F5344CB8AC3E}">
        <p14:creationId xmlns:p14="http://schemas.microsoft.com/office/powerpoint/2010/main" val="4212786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角丸四角形 5"/>
          <p:cNvSpPr/>
          <p:nvPr/>
        </p:nvSpPr>
        <p:spPr>
          <a:xfrm>
            <a:off x="332656" y="680144"/>
            <a:ext cx="6264696" cy="3286583"/>
          </a:xfrm>
          <a:prstGeom prst="roundRect">
            <a:avLst>
              <a:gd name="adj" fmla="val 649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27384" y="-15552"/>
            <a:ext cx="792088" cy="276999"/>
          </a:xfrm>
          <a:prstGeom prst="rect">
            <a:avLst/>
          </a:prstGeom>
          <a:noFill/>
        </p:spPr>
        <p:txBody>
          <a:bodyPr wrap="square" rtlCol="0">
            <a:spAutoFit/>
          </a:bodyPr>
          <a:lstStyle/>
          <a:p>
            <a:r>
              <a:rPr kumimoji="1" lang="ja-JP" altLang="en-US" sz="1200" dirty="0"/>
              <a:t>（様式４）</a:t>
            </a:r>
          </a:p>
        </p:txBody>
      </p:sp>
      <p:pic>
        <p:nvPicPr>
          <p:cNvPr id="24" name="図 23"/>
          <p:cNvPicPr>
            <a:picLocks noChangeAspect="1"/>
          </p:cNvPicPr>
          <p:nvPr/>
        </p:nvPicPr>
        <p:blipFill>
          <a:blip r:embed="rId2"/>
          <a:stretch>
            <a:fillRect/>
          </a:stretch>
        </p:blipFill>
        <p:spPr>
          <a:xfrm>
            <a:off x="332656" y="5601072"/>
            <a:ext cx="6264696" cy="3315875"/>
          </a:xfrm>
          <a:prstGeom prst="rect">
            <a:avLst/>
          </a:prstGeom>
        </p:spPr>
      </p:pic>
      <p:sp>
        <p:nvSpPr>
          <p:cNvPr id="27" name="テキスト ボックス 26"/>
          <p:cNvSpPr txBox="1"/>
          <p:nvPr/>
        </p:nvSpPr>
        <p:spPr>
          <a:xfrm>
            <a:off x="332657" y="5673080"/>
            <a:ext cx="1080120" cy="276999"/>
          </a:xfrm>
          <a:prstGeom prst="rect">
            <a:avLst/>
          </a:prstGeom>
          <a:noFill/>
        </p:spPr>
        <p:txBody>
          <a:bodyPr wrap="square" rtlCol="0">
            <a:spAutoFit/>
          </a:bodyPr>
          <a:lstStyle/>
          <a:p>
            <a:pPr algn="just"/>
            <a:r>
              <a:rPr lang="ja-JP" altLang="en-US" sz="1200" dirty="0">
                <a:latin typeface="ＭＳ ゴシック" panose="020B0609070205080204" pitchFamily="49" charset="-128"/>
                <a:ea typeface="ＭＳ ゴシック" panose="020B0609070205080204" pitchFamily="49" charset="-128"/>
              </a:rPr>
              <a:t>写真添付欄</a:t>
            </a:r>
          </a:p>
        </p:txBody>
      </p:sp>
      <p:graphicFrame>
        <p:nvGraphicFramePr>
          <p:cNvPr id="2" name="表 1"/>
          <p:cNvGraphicFramePr>
            <a:graphicFrameLocks noGrp="1"/>
          </p:cNvGraphicFramePr>
          <p:nvPr>
            <p:extLst>
              <p:ext uri="{D42A27DB-BD31-4B8C-83A1-F6EECF244321}">
                <p14:modId xmlns:p14="http://schemas.microsoft.com/office/powerpoint/2010/main" val="930504741"/>
              </p:ext>
            </p:extLst>
          </p:nvPr>
        </p:nvGraphicFramePr>
        <p:xfrm>
          <a:off x="692693" y="103312"/>
          <a:ext cx="6120683" cy="457200"/>
        </p:xfrm>
        <a:graphic>
          <a:graphicData uri="http://schemas.openxmlformats.org/drawingml/2006/table">
            <a:tbl>
              <a:tblPr firstRow="1" bandRow="1">
                <a:tableStyleId>{5C22544A-7EE6-4342-B048-85BDC9FD1C3A}</a:tableStyleId>
              </a:tblPr>
              <a:tblGrid>
                <a:gridCol w="504059">
                  <a:extLst>
                    <a:ext uri="{9D8B030D-6E8A-4147-A177-3AD203B41FA5}">
                      <a16:colId xmlns:a16="http://schemas.microsoft.com/office/drawing/2014/main" val="2440440742"/>
                    </a:ext>
                  </a:extLst>
                </a:gridCol>
                <a:gridCol w="1224136">
                  <a:extLst>
                    <a:ext uri="{9D8B030D-6E8A-4147-A177-3AD203B41FA5}">
                      <a16:colId xmlns:a16="http://schemas.microsoft.com/office/drawing/2014/main" val="4116216465"/>
                    </a:ext>
                  </a:extLst>
                </a:gridCol>
                <a:gridCol w="648072">
                  <a:extLst>
                    <a:ext uri="{9D8B030D-6E8A-4147-A177-3AD203B41FA5}">
                      <a16:colId xmlns:a16="http://schemas.microsoft.com/office/drawing/2014/main" val="2708224815"/>
                    </a:ext>
                  </a:extLst>
                </a:gridCol>
                <a:gridCol w="1440160">
                  <a:extLst>
                    <a:ext uri="{9D8B030D-6E8A-4147-A177-3AD203B41FA5}">
                      <a16:colId xmlns:a16="http://schemas.microsoft.com/office/drawing/2014/main" val="1297180548"/>
                    </a:ext>
                  </a:extLst>
                </a:gridCol>
                <a:gridCol w="648072">
                  <a:extLst>
                    <a:ext uri="{9D8B030D-6E8A-4147-A177-3AD203B41FA5}">
                      <a16:colId xmlns:a16="http://schemas.microsoft.com/office/drawing/2014/main" val="1850053096"/>
                    </a:ext>
                  </a:extLst>
                </a:gridCol>
                <a:gridCol w="1656184">
                  <a:extLst>
                    <a:ext uri="{9D8B030D-6E8A-4147-A177-3AD203B41FA5}">
                      <a16:colId xmlns:a16="http://schemas.microsoft.com/office/drawing/2014/main" val="1239537650"/>
                    </a:ext>
                  </a:extLst>
                </a:gridCol>
              </a:tblGrid>
              <a:tr h="358180">
                <a:tc>
                  <a:txBody>
                    <a:bodyPr/>
                    <a:lstStyle/>
                    <a:p>
                      <a:r>
                        <a:rPr kumimoji="1" lang="ja-JP" altLang="en-US" sz="1200" b="0" dirty="0">
                          <a:solidFill>
                            <a:schemeClr val="tx1"/>
                          </a:solidFill>
                        </a:rPr>
                        <a:t>職業</a:t>
                      </a:r>
                      <a:endParaRPr kumimoji="1" lang="en-US" altLang="ja-JP" sz="1200" b="0" dirty="0">
                        <a:solidFill>
                          <a:schemeClr val="tx1"/>
                        </a:solidFill>
                      </a:endParaRPr>
                    </a:p>
                    <a:p>
                      <a:r>
                        <a:rPr kumimoji="1" lang="ja-JP" altLang="en-US" sz="1200" b="0" dirty="0">
                          <a:solidFill>
                            <a:schemeClr val="tx1"/>
                          </a:solidFill>
                        </a:rPr>
                        <a:t>部門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被推薦者氏名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撮影</a:t>
                      </a:r>
                      <a:endParaRPr kumimoji="1" lang="en-US" altLang="ja-JP" sz="1200" b="0" dirty="0">
                        <a:solidFill>
                          <a:schemeClr val="tx1"/>
                        </a:solidFill>
                      </a:endParaRPr>
                    </a:p>
                    <a:p>
                      <a:r>
                        <a:rPr kumimoji="1" lang="ja-JP" altLang="en-US" sz="1200" b="0" dirty="0">
                          <a:solidFill>
                            <a:schemeClr val="tx1"/>
                          </a:solidFill>
                        </a:rPr>
                        <a:t>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8613149"/>
                  </a:ext>
                </a:extLst>
              </a:tr>
            </a:tbl>
          </a:graphicData>
        </a:graphic>
      </p:graphicFrame>
      <p:graphicFrame>
        <p:nvGraphicFramePr>
          <p:cNvPr id="3" name="表 2"/>
          <p:cNvGraphicFramePr>
            <a:graphicFrameLocks noGrp="1" noChangeAspect="1"/>
          </p:cNvGraphicFramePr>
          <p:nvPr>
            <p:extLst>
              <p:ext uri="{D42A27DB-BD31-4B8C-83A1-F6EECF244321}">
                <p14:modId xmlns:p14="http://schemas.microsoft.com/office/powerpoint/2010/main" val="3718775277"/>
              </p:ext>
            </p:extLst>
          </p:nvPr>
        </p:nvGraphicFramePr>
        <p:xfrm>
          <a:off x="332656" y="4064520"/>
          <a:ext cx="6264696" cy="815278"/>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3054784901"/>
                    </a:ext>
                  </a:extLst>
                </a:gridCol>
                <a:gridCol w="5688632">
                  <a:extLst>
                    <a:ext uri="{9D8B030D-6E8A-4147-A177-3AD203B41FA5}">
                      <a16:colId xmlns:a16="http://schemas.microsoft.com/office/drawing/2014/main" val="3503925816"/>
                    </a:ext>
                  </a:extLst>
                </a:gridCol>
              </a:tblGrid>
              <a:tr h="815278">
                <a:tc>
                  <a:txBody>
                    <a:bodyPr/>
                    <a:lstStyle/>
                    <a:p>
                      <a:pPr algn="ctr"/>
                      <a:r>
                        <a:rPr kumimoji="1" lang="ja-JP" altLang="en-US" sz="1200" b="0" dirty="0">
                          <a:solidFill>
                            <a:schemeClr val="tx1"/>
                          </a:solidFill>
                        </a:rPr>
                        <a:t>写真</a:t>
                      </a:r>
                      <a:endParaRPr kumimoji="1" lang="en-US" altLang="ja-JP" sz="1200" b="0" dirty="0">
                        <a:solidFill>
                          <a:schemeClr val="tx1"/>
                        </a:solidFill>
                      </a:endParaRPr>
                    </a:p>
                    <a:p>
                      <a:pPr algn="ctr"/>
                      <a:r>
                        <a:rPr kumimoji="1" lang="ja-JP" altLang="en-US" sz="1200" b="0" dirty="0">
                          <a:solidFill>
                            <a:schemeClr val="tx1"/>
                          </a:solidFill>
                        </a:rPr>
                        <a:t>説明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2334357"/>
                  </a:ext>
                </a:extLst>
              </a:tr>
            </a:tbl>
          </a:graphicData>
        </a:graphic>
      </p:graphicFrame>
      <p:graphicFrame>
        <p:nvGraphicFramePr>
          <p:cNvPr id="25" name="表 24"/>
          <p:cNvGraphicFramePr>
            <a:graphicFrameLocks noGrp="1"/>
          </p:cNvGraphicFramePr>
          <p:nvPr>
            <p:extLst>
              <p:ext uri="{D42A27DB-BD31-4B8C-83A1-F6EECF244321}">
                <p14:modId xmlns:p14="http://schemas.microsoft.com/office/powerpoint/2010/main" val="424640567"/>
              </p:ext>
            </p:extLst>
          </p:nvPr>
        </p:nvGraphicFramePr>
        <p:xfrm>
          <a:off x="332656" y="9009827"/>
          <a:ext cx="6264696" cy="815278"/>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3054784901"/>
                    </a:ext>
                  </a:extLst>
                </a:gridCol>
                <a:gridCol w="5688632">
                  <a:extLst>
                    <a:ext uri="{9D8B030D-6E8A-4147-A177-3AD203B41FA5}">
                      <a16:colId xmlns:a16="http://schemas.microsoft.com/office/drawing/2014/main" val="3503925816"/>
                    </a:ext>
                  </a:extLst>
                </a:gridCol>
              </a:tblGrid>
              <a:tr h="815278">
                <a:tc>
                  <a:txBody>
                    <a:bodyPr/>
                    <a:lstStyle/>
                    <a:p>
                      <a:pPr algn="ctr"/>
                      <a:r>
                        <a:rPr kumimoji="1" lang="ja-JP" altLang="en-US" sz="1200" b="0" dirty="0">
                          <a:solidFill>
                            <a:schemeClr val="tx1"/>
                          </a:solidFill>
                        </a:rPr>
                        <a:t>写真</a:t>
                      </a:r>
                      <a:endParaRPr kumimoji="1" lang="en-US" altLang="ja-JP" sz="1200" b="0" dirty="0">
                        <a:solidFill>
                          <a:schemeClr val="tx1"/>
                        </a:solidFill>
                      </a:endParaRPr>
                    </a:p>
                    <a:p>
                      <a:pPr algn="ctr"/>
                      <a:r>
                        <a:rPr kumimoji="1" lang="ja-JP" altLang="en-US" sz="1200" b="0" dirty="0">
                          <a:solidFill>
                            <a:schemeClr val="tx1"/>
                          </a:solidFill>
                        </a:rPr>
                        <a:t>説明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2334357"/>
                  </a:ext>
                </a:extLst>
              </a:tr>
            </a:tbl>
          </a:graphicData>
        </a:graphic>
      </p:graphicFrame>
      <p:graphicFrame>
        <p:nvGraphicFramePr>
          <p:cNvPr id="26" name="表 25"/>
          <p:cNvGraphicFramePr>
            <a:graphicFrameLocks noGrp="1"/>
          </p:cNvGraphicFramePr>
          <p:nvPr>
            <p:extLst>
              <p:ext uri="{D42A27DB-BD31-4B8C-83A1-F6EECF244321}">
                <p14:modId xmlns:p14="http://schemas.microsoft.com/office/powerpoint/2010/main" val="1880380026"/>
              </p:ext>
            </p:extLst>
          </p:nvPr>
        </p:nvGraphicFramePr>
        <p:xfrm>
          <a:off x="692692" y="5025008"/>
          <a:ext cx="6120683" cy="457200"/>
        </p:xfrm>
        <a:graphic>
          <a:graphicData uri="http://schemas.openxmlformats.org/drawingml/2006/table">
            <a:tbl>
              <a:tblPr firstRow="1" bandRow="1">
                <a:tableStyleId>{5C22544A-7EE6-4342-B048-85BDC9FD1C3A}</a:tableStyleId>
              </a:tblPr>
              <a:tblGrid>
                <a:gridCol w="504059">
                  <a:extLst>
                    <a:ext uri="{9D8B030D-6E8A-4147-A177-3AD203B41FA5}">
                      <a16:colId xmlns:a16="http://schemas.microsoft.com/office/drawing/2014/main" val="2440440742"/>
                    </a:ext>
                  </a:extLst>
                </a:gridCol>
                <a:gridCol w="1224136">
                  <a:extLst>
                    <a:ext uri="{9D8B030D-6E8A-4147-A177-3AD203B41FA5}">
                      <a16:colId xmlns:a16="http://schemas.microsoft.com/office/drawing/2014/main" val="4116216465"/>
                    </a:ext>
                  </a:extLst>
                </a:gridCol>
                <a:gridCol w="648072">
                  <a:extLst>
                    <a:ext uri="{9D8B030D-6E8A-4147-A177-3AD203B41FA5}">
                      <a16:colId xmlns:a16="http://schemas.microsoft.com/office/drawing/2014/main" val="2708224815"/>
                    </a:ext>
                  </a:extLst>
                </a:gridCol>
                <a:gridCol w="1440160">
                  <a:extLst>
                    <a:ext uri="{9D8B030D-6E8A-4147-A177-3AD203B41FA5}">
                      <a16:colId xmlns:a16="http://schemas.microsoft.com/office/drawing/2014/main" val="1297180548"/>
                    </a:ext>
                  </a:extLst>
                </a:gridCol>
                <a:gridCol w="720080">
                  <a:extLst>
                    <a:ext uri="{9D8B030D-6E8A-4147-A177-3AD203B41FA5}">
                      <a16:colId xmlns:a16="http://schemas.microsoft.com/office/drawing/2014/main" val="1850053096"/>
                    </a:ext>
                  </a:extLst>
                </a:gridCol>
                <a:gridCol w="1584176">
                  <a:extLst>
                    <a:ext uri="{9D8B030D-6E8A-4147-A177-3AD203B41FA5}">
                      <a16:colId xmlns:a16="http://schemas.microsoft.com/office/drawing/2014/main" val="1239537650"/>
                    </a:ext>
                  </a:extLst>
                </a:gridCol>
              </a:tblGrid>
              <a:tr h="358180">
                <a:tc>
                  <a:txBody>
                    <a:bodyPr/>
                    <a:lstStyle/>
                    <a:p>
                      <a:r>
                        <a:rPr kumimoji="1" lang="ja-JP" altLang="en-US" sz="1200" b="0" dirty="0">
                          <a:solidFill>
                            <a:schemeClr val="tx1"/>
                          </a:solidFill>
                        </a:rPr>
                        <a:t>職業</a:t>
                      </a:r>
                      <a:endParaRPr kumimoji="1" lang="en-US" altLang="ja-JP" sz="1200" b="0" dirty="0">
                        <a:solidFill>
                          <a:schemeClr val="tx1"/>
                        </a:solidFill>
                      </a:endParaRPr>
                    </a:p>
                    <a:p>
                      <a:r>
                        <a:rPr kumimoji="1" lang="ja-JP" altLang="en-US" sz="1200" b="0" dirty="0">
                          <a:solidFill>
                            <a:schemeClr val="tx1"/>
                          </a:solidFill>
                        </a:rPr>
                        <a:t>部門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被推薦者氏名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撮影</a:t>
                      </a:r>
                      <a:endParaRPr kumimoji="1" lang="en-US" altLang="ja-JP" sz="1200" b="0" dirty="0">
                        <a:solidFill>
                          <a:schemeClr val="tx1"/>
                        </a:solidFill>
                      </a:endParaRPr>
                    </a:p>
                    <a:p>
                      <a:r>
                        <a:rPr kumimoji="1" lang="ja-JP" altLang="en-US" sz="1200" b="0" dirty="0">
                          <a:solidFill>
                            <a:schemeClr val="tx1"/>
                          </a:solidFill>
                        </a:rPr>
                        <a:t>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8613149"/>
                  </a:ext>
                </a:extLst>
              </a:tr>
            </a:tbl>
          </a:graphicData>
        </a:graphic>
      </p:graphicFrame>
      <p:sp>
        <p:nvSpPr>
          <p:cNvPr id="11" name="テキスト ボックス 10"/>
          <p:cNvSpPr txBox="1"/>
          <p:nvPr/>
        </p:nvSpPr>
        <p:spPr>
          <a:xfrm>
            <a:off x="332656" y="704528"/>
            <a:ext cx="1080120" cy="276999"/>
          </a:xfrm>
          <a:prstGeom prst="rect">
            <a:avLst/>
          </a:prstGeom>
          <a:noFill/>
        </p:spPr>
        <p:txBody>
          <a:bodyPr wrap="square" rtlCol="0">
            <a:spAutoFit/>
          </a:bodyPr>
          <a:lstStyle/>
          <a:p>
            <a:pPr algn="just"/>
            <a:r>
              <a:rPr lang="ja-JP" altLang="en-US" sz="1200" dirty="0">
                <a:latin typeface="ＭＳ ゴシック" panose="020B0609070205080204" pitchFamily="49" charset="-128"/>
                <a:ea typeface="ＭＳ ゴシック" panose="020B0609070205080204" pitchFamily="49" charset="-128"/>
              </a:rPr>
              <a:t>写真添付欄</a:t>
            </a:r>
          </a:p>
        </p:txBody>
      </p:sp>
      <p:sp>
        <p:nvSpPr>
          <p:cNvPr id="12" name="テキスト ボックス 11"/>
          <p:cNvSpPr txBox="1"/>
          <p:nvPr/>
        </p:nvSpPr>
        <p:spPr>
          <a:xfrm>
            <a:off x="332656" y="968177"/>
            <a:ext cx="6264696" cy="295113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normAutofit/>
          </a:bodyPr>
          <a:lstStyle/>
          <a:p>
            <a:pPr algn="just">
              <a:lnSpc>
                <a:spcPts val="1400"/>
              </a:lnSpc>
            </a:pPr>
            <a:r>
              <a:rPr lang="ja-JP" altLang="en-US" sz="1200" dirty="0">
                <a:latin typeface="ＭＳ ゴシック" panose="020B0609070205080204" pitchFamily="49" charset="-128"/>
                <a:ea typeface="ＭＳ ゴシック" panose="020B0609070205080204" pitchFamily="49" charset="-128"/>
              </a:rPr>
              <a:t>写真添付の際の留意事項（本様式使用の際は本記述を削除してから写真を添付すること。）</a:t>
            </a: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r>
              <a:rPr lang="ja-JP" altLang="en-US" sz="1200" dirty="0">
                <a:latin typeface="ＭＳ ゴシック" panose="020B0609070205080204" pitchFamily="49" charset="-128"/>
                <a:ea typeface="ＭＳ ゴシック" panose="020B0609070205080204" pitchFamily="49" charset="-128"/>
              </a:rPr>
              <a:t>・審査委員会での審査の参考とするため、調書（２）～（４）に記載した技能･功績等が具体的に分かる作品の写真や作業風景等の写真を「写真添付欄」内に添付し、写真の内容についての説明を「写真説明」欄に簡潔に記入すること。なお、各調書の内容と関連性が低いと審査委員会で判断された写真は、審査の参考とはしない可能性があることに留意されたい。</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・被推薦者本人と分かる直近１年以内</a:t>
            </a:r>
            <a:r>
              <a:rPr lang="ja-JP" altLang="en-US" sz="1200" dirty="0">
                <a:solidFill>
                  <a:schemeClr val="tx1"/>
                </a:solidFill>
                <a:latin typeface="ＭＳ ゴシック" panose="020B0609070205080204" pitchFamily="49" charset="-128"/>
                <a:ea typeface="ＭＳ ゴシック" panose="020B0609070205080204" pitchFamily="49" charset="-128"/>
              </a:rPr>
              <a:t>に撮影された</a:t>
            </a:r>
            <a:r>
              <a:rPr lang="ja-JP" altLang="en-US" sz="1200" dirty="0">
                <a:latin typeface="ＭＳ ゴシック" panose="020B0609070205080204" pitchFamily="49" charset="-128"/>
                <a:ea typeface="ＭＳ ゴシック" panose="020B0609070205080204" pitchFamily="49" charset="-128"/>
              </a:rPr>
              <a:t>作業風景の写真を最低１枚以上添付すること。</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・写真の枚数に制限はないが、写真様式は計</a:t>
            </a:r>
            <a:r>
              <a:rPr lang="en-US" altLang="ja-JP" sz="1200" dirty="0">
                <a:latin typeface="ＭＳ ゴシック" panose="020B0609070205080204" pitchFamily="49" charset="-128"/>
                <a:ea typeface="ＭＳ ゴシック" panose="020B0609070205080204" pitchFamily="49" charset="-128"/>
              </a:rPr>
              <a:t>10</a:t>
            </a:r>
            <a:r>
              <a:rPr lang="ja-JP" altLang="en-US" sz="1200" dirty="0">
                <a:latin typeface="ＭＳ ゴシック" panose="020B0609070205080204" pitchFamily="49" charset="-128"/>
                <a:ea typeface="ＭＳ ゴシック" panose="020B0609070205080204" pitchFamily="49" charset="-128"/>
              </a:rPr>
              <a:t>枚以内とすること。写真は必ず写真添付欄内に収め、本ファイルを含む推薦書類の合計サイズが被推薦者１人につき指定された容量</a:t>
            </a:r>
            <a:r>
              <a:rPr lang="ja-JP" altLang="en-US" sz="1200" dirty="0">
                <a:solidFill>
                  <a:schemeClr val="tx1"/>
                </a:solidFill>
                <a:latin typeface="ＭＳ ゴシック" panose="020B0609070205080204" pitchFamily="49" charset="-128"/>
                <a:ea typeface="ＭＳ ゴシック" panose="020B0609070205080204" pitchFamily="49" charset="-128"/>
              </a:rPr>
              <a:t>以内</a:t>
            </a:r>
            <a:r>
              <a:rPr lang="ja-JP" altLang="en-US" sz="1200" dirty="0">
                <a:latin typeface="ＭＳ ゴシック" panose="020B0609070205080204" pitchFamily="49" charset="-128"/>
                <a:ea typeface="ＭＳ ゴシック" panose="020B0609070205080204" pitchFamily="49" charset="-128"/>
              </a:rPr>
              <a:t>となるよう、適宜トリミング部分の削除や不鮮明にならない範囲での画像圧縮等を行うこと。</a:t>
            </a: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r>
              <a:rPr lang="ja-JP" altLang="en-US" sz="1200" dirty="0">
                <a:latin typeface="ＭＳ ゴシック" panose="020B0609070205080204" pitchFamily="49" charset="-128"/>
                <a:ea typeface="ＭＳ ゴシック" panose="020B0609070205080204" pitchFamily="49" charset="-128"/>
              </a:rPr>
              <a:t>・本様式のレイアウト変更（各欄の場所移動やサイズの変更等）はしないこと。</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・改善事案等の功績を記載する場合、写真に代えて図表を添付しても差し支えない。</a:t>
            </a:r>
          </a:p>
        </p:txBody>
      </p:sp>
      <p:sp>
        <p:nvSpPr>
          <p:cNvPr id="14" name="テキスト ボックス 13"/>
          <p:cNvSpPr txBox="1"/>
          <p:nvPr/>
        </p:nvSpPr>
        <p:spPr>
          <a:xfrm>
            <a:off x="-4267472" y="2856343"/>
            <a:ext cx="4176464" cy="1360577"/>
          </a:xfrm>
          <a:prstGeom prst="rect">
            <a:avLst/>
          </a:prstGeom>
          <a:ln/>
        </p:spPr>
        <p:style>
          <a:lnRef idx="2">
            <a:schemeClr val="accent1"/>
          </a:lnRef>
          <a:fillRef idx="1">
            <a:schemeClr val="lt1"/>
          </a:fillRef>
          <a:effectRef idx="0">
            <a:schemeClr val="accent1"/>
          </a:effectRef>
          <a:fontRef idx="minor">
            <a:schemeClr val="dk1"/>
          </a:fontRef>
        </p:style>
        <p:txBody>
          <a:bodyPr wrap="square" rtlCol="0">
            <a:normAutofit/>
          </a:bodyPr>
          <a:lstStyle/>
          <a:p>
            <a:pPr algn="just">
              <a:lnSpc>
                <a:spcPts val="1400"/>
              </a:lnSpc>
            </a:pPr>
            <a:r>
              <a:rPr lang="ja-JP" altLang="en-US" sz="1600" dirty="0">
                <a:latin typeface="ＭＳ ゴシック" panose="020B0609070205080204" pitchFamily="49" charset="-128"/>
                <a:ea typeface="ＭＳ ゴシック" panose="020B0609070205080204" pitchFamily="49" charset="-128"/>
              </a:rPr>
              <a:t>写真添付の際の留意事項補足</a:t>
            </a:r>
            <a:endParaRPr lang="en-US" altLang="ja-JP" sz="1600" dirty="0">
              <a:latin typeface="ＭＳ ゴシック" panose="020B0609070205080204" pitchFamily="49" charset="-128"/>
              <a:ea typeface="ＭＳ ゴシック" panose="020B0609070205080204" pitchFamily="49" charset="-128"/>
            </a:endParaRPr>
          </a:p>
          <a:p>
            <a:pPr algn="just">
              <a:lnSpc>
                <a:spcPts val="1400"/>
              </a:lnSpc>
            </a:pP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r>
              <a:rPr lang="ja-JP" altLang="en-US" sz="1200" dirty="0">
                <a:latin typeface="ＭＳ ゴシック" panose="020B0609070205080204" pitchFamily="49" charset="-128"/>
                <a:ea typeface="ＭＳ ゴシック" panose="020B0609070205080204" pitchFamily="49" charset="-128"/>
              </a:rPr>
              <a:t>・直近１年以内･･･</a:t>
            </a:r>
            <a:r>
              <a:rPr lang="ja-JP" altLang="en-US" sz="1200" b="1" u="sng" dirty="0">
                <a:solidFill>
                  <a:srgbClr val="FF0000"/>
                </a:solidFill>
                <a:latin typeface="ＭＳ ゴシック" panose="020B0609070205080204" pitchFamily="49" charset="-128"/>
                <a:ea typeface="ＭＳ ゴシック" panose="020B0609070205080204" pitchFamily="49" charset="-128"/>
              </a:rPr>
              <a:t>令和４年４月１日～令和５年３月</a:t>
            </a:r>
            <a:r>
              <a:rPr lang="en-US" altLang="ja-JP" sz="1200" b="1" u="sng" dirty="0">
                <a:solidFill>
                  <a:srgbClr val="FF0000"/>
                </a:solidFill>
                <a:latin typeface="ＭＳ ゴシック" panose="020B0609070205080204" pitchFamily="49" charset="-128"/>
                <a:ea typeface="ＭＳ ゴシック" panose="020B0609070205080204" pitchFamily="49" charset="-128"/>
              </a:rPr>
              <a:t>31</a:t>
            </a:r>
            <a:r>
              <a:rPr lang="ja-JP" altLang="en-US" sz="1200" b="1" u="sng" dirty="0">
                <a:solidFill>
                  <a:srgbClr val="FF0000"/>
                </a:solidFill>
                <a:latin typeface="ＭＳ ゴシック" panose="020B0609070205080204" pitchFamily="49" charset="-128"/>
                <a:ea typeface="ＭＳ ゴシック" panose="020B0609070205080204" pitchFamily="49" charset="-128"/>
              </a:rPr>
              <a:t>日</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・本ファイルを含む推薦書類の合計サイズが被推薦者１人につき合計</a:t>
            </a:r>
            <a:r>
              <a:rPr lang="ja-JP" altLang="en-US" sz="1200" b="1" u="sng" dirty="0">
                <a:solidFill>
                  <a:srgbClr val="FF0000"/>
                </a:solidFill>
                <a:latin typeface="ＭＳ ゴシック" panose="020B0609070205080204" pitchFamily="49" charset="-128"/>
                <a:ea typeface="ＭＳ ゴシック" panose="020B0609070205080204" pitchFamily="49" charset="-128"/>
              </a:rPr>
              <a:t>１メガバイト以内</a:t>
            </a:r>
            <a:r>
              <a:rPr lang="ja-JP" altLang="en-US" sz="1200" dirty="0">
                <a:latin typeface="ＭＳ ゴシック" panose="020B0609070205080204" pitchFamily="49" charset="-128"/>
                <a:ea typeface="ＭＳ ゴシック" panose="020B0609070205080204" pitchFamily="49" charset="-128"/>
              </a:rPr>
              <a:t>とすること。</a:t>
            </a:r>
          </a:p>
        </p:txBody>
      </p:sp>
    </p:spTree>
    <p:extLst>
      <p:ext uri="{BB962C8B-B14F-4D97-AF65-F5344CB8AC3E}">
        <p14:creationId xmlns:p14="http://schemas.microsoft.com/office/powerpoint/2010/main" val="1607547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角丸四角形 5"/>
          <p:cNvSpPr/>
          <p:nvPr/>
        </p:nvSpPr>
        <p:spPr>
          <a:xfrm>
            <a:off x="332656" y="680144"/>
            <a:ext cx="6264696" cy="3286583"/>
          </a:xfrm>
          <a:prstGeom prst="roundRect">
            <a:avLst>
              <a:gd name="adj" fmla="val 649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27384" y="-15552"/>
            <a:ext cx="792088" cy="276999"/>
          </a:xfrm>
          <a:prstGeom prst="rect">
            <a:avLst/>
          </a:prstGeom>
          <a:noFill/>
        </p:spPr>
        <p:txBody>
          <a:bodyPr wrap="square" rtlCol="0">
            <a:spAutoFit/>
          </a:bodyPr>
          <a:lstStyle/>
          <a:p>
            <a:r>
              <a:rPr kumimoji="1" lang="ja-JP" altLang="en-US" sz="1200" dirty="0"/>
              <a:t>（様式４）</a:t>
            </a:r>
          </a:p>
        </p:txBody>
      </p:sp>
      <p:pic>
        <p:nvPicPr>
          <p:cNvPr id="24" name="図 23"/>
          <p:cNvPicPr>
            <a:picLocks noChangeAspect="1"/>
          </p:cNvPicPr>
          <p:nvPr/>
        </p:nvPicPr>
        <p:blipFill>
          <a:blip r:embed="rId2"/>
          <a:stretch>
            <a:fillRect/>
          </a:stretch>
        </p:blipFill>
        <p:spPr>
          <a:xfrm>
            <a:off x="332656" y="5601072"/>
            <a:ext cx="6264696" cy="3315875"/>
          </a:xfrm>
          <a:prstGeom prst="rect">
            <a:avLst/>
          </a:prstGeom>
        </p:spPr>
      </p:pic>
      <p:sp>
        <p:nvSpPr>
          <p:cNvPr id="27" name="テキスト ボックス 26"/>
          <p:cNvSpPr txBox="1"/>
          <p:nvPr/>
        </p:nvSpPr>
        <p:spPr>
          <a:xfrm>
            <a:off x="332657" y="5673080"/>
            <a:ext cx="1080120" cy="276999"/>
          </a:xfrm>
          <a:prstGeom prst="rect">
            <a:avLst/>
          </a:prstGeom>
          <a:noFill/>
        </p:spPr>
        <p:txBody>
          <a:bodyPr wrap="square" rtlCol="0">
            <a:spAutoFit/>
          </a:bodyPr>
          <a:lstStyle/>
          <a:p>
            <a:pPr algn="just"/>
            <a:r>
              <a:rPr lang="ja-JP" altLang="en-US" sz="1200" dirty="0">
                <a:latin typeface="ＭＳ ゴシック" panose="020B0609070205080204" pitchFamily="49" charset="-128"/>
                <a:ea typeface="ＭＳ ゴシック" panose="020B0609070205080204" pitchFamily="49" charset="-128"/>
              </a:rPr>
              <a:t>写真添付欄</a:t>
            </a:r>
          </a:p>
        </p:txBody>
      </p:sp>
      <p:graphicFrame>
        <p:nvGraphicFramePr>
          <p:cNvPr id="2" name="表 1"/>
          <p:cNvGraphicFramePr>
            <a:graphicFrameLocks noGrp="1"/>
          </p:cNvGraphicFramePr>
          <p:nvPr>
            <p:extLst>
              <p:ext uri="{D42A27DB-BD31-4B8C-83A1-F6EECF244321}">
                <p14:modId xmlns:p14="http://schemas.microsoft.com/office/powerpoint/2010/main" val="930504741"/>
              </p:ext>
            </p:extLst>
          </p:nvPr>
        </p:nvGraphicFramePr>
        <p:xfrm>
          <a:off x="692693" y="103312"/>
          <a:ext cx="6120683" cy="457200"/>
        </p:xfrm>
        <a:graphic>
          <a:graphicData uri="http://schemas.openxmlformats.org/drawingml/2006/table">
            <a:tbl>
              <a:tblPr firstRow="1" bandRow="1">
                <a:tableStyleId>{5C22544A-7EE6-4342-B048-85BDC9FD1C3A}</a:tableStyleId>
              </a:tblPr>
              <a:tblGrid>
                <a:gridCol w="504059">
                  <a:extLst>
                    <a:ext uri="{9D8B030D-6E8A-4147-A177-3AD203B41FA5}">
                      <a16:colId xmlns:a16="http://schemas.microsoft.com/office/drawing/2014/main" val="2440440742"/>
                    </a:ext>
                  </a:extLst>
                </a:gridCol>
                <a:gridCol w="1224136">
                  <a:extLst>
                    <a:ext uri="{9D8B030D-6E8A-4147-A177-3AD203B41FA5}">
                      <a16:colId xmlns:a16="http://schemas.microsoft.com/office/drawing/2014/main" val="4116216465"/>
                    </a:ext>
                  </a:extLst>
                </a:gridCol>
                <a:gridCol w="648072">
                  <a:extLst>
                    <a:ext uri="{9D8B030D-6E8A-4147-A177-3AD203B41FA5}">
                      <a16:colId xmlns:a16="http://schemas.microsoft.com/office/drawing/2014/main" val="2708224815"/>
                    </a:ext>
                  </a:extLst>
                </a:gridCol>
                <a:gridCol w="1440160">
                  <a:extLst>
                    <a:ext uri="{9D8B030D-6E8A-4147-A177-3AD203B41FA5}">
                      <a16:colId xmlns:a16="http://schemas.microsoft.com/office/drawing/2014/main" val="1297180548"/>
                    </a:ext>
                  </a:extLst>
                </a:gridCol>
                <a:gridCol w="648072">
                  <a:extLst>
                    <a:ext uri="{9D8B030D-6E8A-4147-A177-3AD203B41FA5}">
                      <a16:colId xmlns:a16="http://schemas.microsoft.com/office/drawing/2014/main" val="1850053096"/>
                    </a:ext>
                  </a:extLst>
                </a:gridCol>
                <a:gridCol w="1656184">
                  <a:extLst>
                    <a:ext uri="{9D8B030D-6E8A-4147-A177-3AD203B41FA5}">
                      <a16:colId xmlns:a16="http://schemas.microsoft.com/office/drawing/2014/main" val="1239537650"/>
                    </a:ext>
                  </a:extLst>
                </a:gridCol>
              </a:tblGrid>
              <a:tr h="358180">
                <a:tc>
                  <a:txBody>
                    <a:bodyPr/>
                    <a:lstStyle/>
                    <a:p>
                      <a:r>
                        <a:rPr kumimoji="1" lang="ja-JP" altLang="en-US" sz="1200" b="0" dirty="0">
                          <a:solidFill>
                            <a:schemeClr val="tx1"/>
                          </a:solidFill>
                        </a:rPr>
                        <a:t>職業</a:t>
                      </a:r>
                      <a:endParaRPr kumimoji="1" lang="en-US" altLang="ja-JP" sz="1200" b="0" dirty="0">
                        <a:solidFill>
                          <a:schemeClr val="tx1"/>
                        </a:solidFill>
                      </a:endParaRPr>
                    </a:p>
                    <a:p>
                      <a:r>
                        <a:rPr kumimoji="1" lang="ja-JP" altLang="en-US" sz="1200" b="0" dirty="0">
                          <a:solidFill>
                            <a:schemeClr val="tx1"/>
                          </a:solidFill>
                        </a:rPr>
                        <a:t>部門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被推薦者氏名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撮影</a:t>
                      </a:r>
                      <a:endParaRPr kumimoji="1" lang="en-US" altLang="ja-JP" sz="1200" b="0" dirty="0">
                        <a:solidFill>
                          <a:schemeClr val="tx1"/>
                        </a:solidFill>
                      </a:endParaRPr>
                    </a:p>
                    <a:p>
                      <a:r>
                        <a:rPr kumimoji="1" lang="ja-JP" altLang="en-US" sz="1200" b="0" dirty="0">
                          <a:solidFill>
                            <a:schemeClr val="tx1"/>
                          </a:solidFill>
                        </a:rPr>
                        <a:t>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8613149"/>
                  </a:ext>
                </a:extLst>
              </a:tr>
            </a:tbl>
          </a:graphicData>
        </a:graphic>
      </p:graphicFrame>
      <p:graphicFrame>
        <p:nvGraphicFramePr>
          <p:cNvPr id="3" name="表 2"/>
          <p:cNvGraphicFramePr>
            <a:graphicFrameLocks noGrp="1" noChangeAspect="1"/>
          </p:cNvGraphicFramePr>
          <p:nvPr>
            <p:extLst>
              <p:ext uri="{D42A27DB-BD31-4B8C-83A1-F6EECF244321}">
                <p14:modId xmlns:p14="http://schemas.microsoft.com/office/powerpoint/2010/main" val="3718775277"/>
              </p:ext>
            </p:extLst>
          </p:nvPr>
        </p:nvGraphicFramePr>
        <p:xfrm>
          <a:off x="332656" y="4064520"/>
          <a:ext cx="6264696" cy="815278"/>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3054784901"/>
                    </a:ext>
                  </a:extLst>
                </a:gridCol>
                <a:gridCol w="5688632">
                  <a:extLst>
                    <a:ext uri="{9D8B030D-6E8A-4147-A177-3AD203B41FA5}">
                      <a16:colId xmlns:a16="http://schemas.microsoft.com/office/drawing/2014/main" val="3503925816"/>
                    </a:ext>
                  </a:extLst>
                </a:gridCol>
              </a:tblGrid>
              <a:tr h="815278">
                <a:tc>
                  <a:txBody>
                    <a:bodyPr/>
                    <a:lstStyle/>
                    <a:p>
                      <a:pPr algn="ctr"/>
                      <a:r>
                        <a:rPr kumimoji="1" lang="ja-JP" altLang="en-US" sz="1200" b="0" dirty="0">
                          <a:solidFill>
                            <a:schemeClr val="tx1"/>
                          </a:solidFill>
                        </a:rPr>
                        <a:t>写真</a:t>
                      </a:r>
                      <a:endParaRPr kumimoji="1" lang="en-US" altLang="ja-JP" sz="1200" b="0" dirty="0">
                        <a:solidFill>
                          <a:schemeClr val="tx1"/>
                        </a:solidFill>
                      </a:endParaRPr>
                    </a:p>
                    <a:p>
                      <a:pPr algn="ctr"/>
                      <a:r>
                        <a:rPr kumimoji="1" lang="ja-JP" altLang="en-US" sz="1200" b="0" dirty="0">
                          <a:solidFill>
                            <a:schemeClr val="tx1"/>
                          </a:solidFill>
                        </a:rPr>
                        <a:t>説明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2334357"/>
                  </a:ext>
                </a:extLst>
              </a:tr>
            </a:tbl>
          </a:graphicData>
        </a:graphic>
      </p:graphicFrame>
      <p:graphicFrame>
        <p:nvGraphicFramePr>
          <p:cNvPr id="25" name="表 24"/>
          <p:cNvGraphicFramePr>
            <a:graphicFrameLocks noGrp="1"/>
          </p:cNvGraphicFramePr>
          <p:nvPr>
            <p:extLst>
              <p:ext uri="{D42A27DB-BD31-4B8C-83A1-F6EECF244321}">
                <p14:modId xmlns:p14="http://schemas.microsoft.com/office/powerpoint/2010/main" val="424640567"/>
              </p:ext>
            </p:extLst>
          </p:nvPr>
        </p:nvGraphicFramePr>
        <p:xfrm>
          <a:off x="332656" y="9009827"/>
          <a:ext cx="6264696" cy="815278"/>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3054784901"/>
                    </a:ext>
                  </a:extLst>
                </a:gridCol>
                <a:gridCol w="5688632">
                  <a:extLst>
                    <a:ext uri="{9D8B030D-6E8A-4147-A177-3AD203B41FA5}">
                      <a16:colId xmlns:a16="http://schemas.microsoft.com/office/drawing/2014/main" val="3503925816"/>
                    </a:ext>
                  </a:extLst>
                </a:gridCol>
              </a:tblGrid>
              <a:tr h="815278">
                <a:tc>
                  <a:txBody>
                    <a:bodyPr/>
                    <a:lstStyle/>
                    <a:p>
                      <a:pPr algn="ctr"/>
                      <a:r>
                        <a:rPr kumimoji="1" lang="ja-JP" altLang="en-US" sz="1200" b="0" dirty="0">
                          <a:solidFill>
                            <a:schemeClr val="tx1"/>
                          </a:solidFill>
                        </a:rPr>
                        <a:t>写真</a:t>
                      </a:r>
                      <a:endParaRPr kumimoji="1" lang="en-US" altLang="ja-JP" sz="1200" b="0" dirty="0">
                        <a:solidFill>
                          <a:schemeClr val="tx1"/>
                        </a:solidFill>
                      </a:endParaRPr>
                    </a:p>
                    <a:p>
                      <a:pPr algn="ctr"/>
                      <a:r>
                        <a:rPr kumimoji="1" lang="ja-JP" altLang="en-US" sz="1200" b="0" dirty="0">
                          <a:solidFill>
                            <a:schemeClr val="tx1"/>
                          </a:solidFill>
                        </a:rPr>
                        <a:t>説明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2334357"/>
                  </a:ext>
                </a:extLst>
              </a:tr>
            </a:tbl>
          </a:graphicData>
        </a:graphic>
      </p:graphicFrame>
      <p:graphicFrame>
        <p:nvGraphicFramePr>
          <p:cNvPr id="26" name="表 25"/>
          <p:cNvGraphicFramePr>
            <a:graphicFrameLocks noGrp="1"/>
          </p:cNvGraphicFramePr>
          <p:nvPr>
            <p:extLst>
              <p:ext uri="{D42A27DB-BD31-4B8C-83A1-F6EECF244321}">
                <p14:modId xmlns:p14="http://schemas.microsoft.com/office/powerpoint/2010/main" val="1880380026"/>
              </p:ext>
            </p:extLst>
          </p:nvPr>
        </p:nvGraphicFramePr>
        <p:xfrm>
          <a:off x="692692" y="5025008"/>
          <a:ext cx="6120683" cy="457200"/>
        </p:xfrm>
        <a:graphic>
          <a:graphicData uri="http://schemas.openxmlformats.org/drawingml/2006/table">
            <a:tbl>
              <a:tblPr firstRow="1" bandRow="1">
                <a:tableStyleId>{5C22544A-7EE6-4342-B048-85BDC9FD1C3A}</a:tableStyleId>
              </a:tblPr>
              <a:tblGrid>
                <a:gridCol w="504059">
                  <a:extLst>
                    <a:ext uri="{9D8B030D-6E8A-4147-A177-3AD203B41FA5}">
                      <a16:colId xmlns:a16="http://schemas.microsoft.com/office/drawing/2014/main" val="2440440742"/>
                    </a:ext>
                  </a:extLst>
                </a:gridCol>
                <a:gridCol w="1224136">
                  <a:extLst>
                    <a:ext uri="{9D8B030D-6E8A-4147-A177-3AD203B41FA5}">
                      <a16:colId xmlns:a16="http://schemas.microsoft.com/office/drawing/2014/main" val="4116216465"/>
                    </a:ext>
                  </a:extLst>
                </a:gridCol>
                <a:gridCol w="648072">
                  <a:extLst>
                    <a:ext uri="{9D8B030D-6E8A-4147-A177-3AD203B41FA5}">
                      <a16:colId xmlns:a16="http://schemas.microsoft.com/office/drawing/2014/main" val="2708224815"/>
                    </a:ext>
                  </a:extLst>
                </a:gridCol>
                <a:gridCol w="1440160">
                  <a:extLst>
                    <a:ext uri="{9D8B030D-6E8A-4147-A177-3AD203B41FA5}">
                      <a16:colId xmlns:a16="http://schemas.microsoft.com/office/drawing/2014/main" val="1297180548"/>
                    </a:ext>
                  </a:extLst>
                </a:gridCol>
                <a:gridCol w="720080">
                  <a:extLst>
                    <a:ext uri="{9D8B030D-6E8A-4147-A177-3AD203B41FA5}">
                      <a16:colId xmlns:a16="http://schemas.microsoft.com/office/drawing/2014/main" val="1850053096"/>
                    </a:ext>
                  </a:extLst>
                </a:gridCol>
                <a:gridCol w="1584176">
                  <a:extLst>
                    <a:ext uri="{9D8B030D-6E8A-4147-A177-3AD203B41FA5}">
                      <a16:colId xmlns:a16="http://schemas.microsoft.com/office/drawing/2014/main" val="1239537650"/>
                    </a:ext>
                  </a:extLst>
                </a:gridCol>
              </a:tblGrid>
              <a:tr h="358180">
                <a:tc>
                  <a:txBody>
                    <a:bodyPr/>
                    <a:lstStyle/>
                    <a:p>
                      <a:r>
                        <a:rPr kumimoji="1" lang="ja-JP" altLang="en-US" sz="1200" b="0" dirty="0">
                          <a:solidFill>
                            <a:schemeClr val="tx1"/>
                          </a:solidFill>
                        </a:rPr>
                        <a:t>職業</a:t>
                      </a:r>
                      <a:endParaRPr kumimoji="1" lang="en-US" altLang="ja-JP" sz="1200" b="0" dirty="0">
                        <a:solidFill>
                          <a:schemeClr val="tx1"/>
                        </a:solidFill>
                      </a:endParaRPr>
                    </a:p>
                    <a:p>
                      <a:r>
                        <a:rPr kumimoji="1" lang="ja-JP" altLang="en-US" sz="1200" b="0" dirty="0">
                          <a:solidFill>
                            <a:schemeClr val="tx1"/>
                          </a:solidFill>
                        </a:rPr>
                        <a:t>部門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被推薦者氏名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撮影</a:t>
                      </a:r>
                      <a:endParaRPr kumimoji="1" lang="en-US" altLang="ja-JP" sz="1200" b="0" dirty="0">
                        <a:solidFill>
                          <a:schemeClr val="tx1"/>
                        </a:solidFill>
                      </a:endParaRPr>
                    </a:p>
                    <a:p>
                      <a:r>
                        <a:rPr kumimoji="1" lang="ja-JP" altLang="en-US" sz="1200" b="0" dirty="0">
                          <a:solidFill>
                            <a:schemeClr val="tx1"/>
                          </a:solidFill>
                        </a:rPr>
                        <a:t>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8613149"/>
                  </a:ext>
                </a:extLst>
              </a:tr>
            </a:tbl>
          </a:graphicData>
        </a:graphic>
      </p:graphicFrame>
      <p:sp>
        <p:nvSpPr>
          <p:cNvPr id="11" name="テキスト ボックス 10"/>
          <p:cNvSpPr txBox="1"/>
          <p:nvPr/>
        </p:nvSpPr>
        <p:spPr>
          <a:xfrm>
            <a:off x="332656" y="704528"/>
            <a:ext cx="1080120" cy="276999"/>
          </a:xfrm>
          <a:prstGeom prst="rect">
            <a:avLst/>
          </a:prstGeom>
          <a:noFill/>
        </p:spPr>
        <p:txBody>
          <a:bodyPr wrap="square" rtlCol="0">
            <a:spAutoFit/>
          </a:bodyPr>
          <a:lstStyle/>
          <a:p>
            <a:pPr algn="just"/>
            <a:r>
              <a:rPr lang="ja-JP" altLang="en-US" sz="1200" dirty="0">
                <a:latin typeface="ＭＳ ゴシック" panose="020B0609070205080204" pitchFamily="49" charset="-128"/>
                <a:ea typeface="ＭＳ ゴシック" panose="020B0609070205080204" pitchFamily="49" charset="-128"/>
              </a:rPr>
              <a:t>写真添付欄</a:t>
            </a:r>
          </a:p>
        </p:txBody>
      </p:sp>
      <p:sp>
        <p:nvSpPr>
          <p:cNvPr id="12" name="テキスト ボックス 11"/>
          <p:cNvSpPr txBox="1"/>
          <p:nvPr/>
        </p:nvSpPr>
        <p:spPr>
          <a:xfrm>
            <a:off x="332656" y="968177"/>
            <a:ext cx="6264696" cy="295113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normAutofit/>
          </a:bodyPr>
          <a:lstStyle/>
          <a:p>
            <a:pPr algn="just">
              <a:lnSpc>
                <a:spcPts val="1400"/>
              </a:lnSpc>
            </a:pPr>
            <a:r>
              <a:rPr lang="ja-JP" altLang="en-US" sz="1200" dirty="0">
                <a:latin typeface="ＭＳ ゴシック" panose="020B0609070205080204" pitchFamily="49" charset="-128"/>
                <a:ea typeface="ＭＳ ゴシック" panose="020B0609070205080204" pitchFamily="49" charset="-128"/>
              </a:rPr>
              <a:t>写真添付の際の留意事項（本様式使用の際は本記述を削除してから写真を添付すること。）</a:t>
            </a: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r>
              <a:rPr lang="ja-JP" altLang="en-US" sz="1200" dirty="0">
                <a:latin typeface="ＭＳ ゴシック" panose="020B0609070205080204" pitchFamily="49" charset="-128"/>
                <a:ea typeface="ＭＳ ゴシック" panose="020B0609070205080204" pitchFamily="49" charset="-128"/>
              </a:rPr>
              <a:t>・審査委員会での審査の参考とするため、調書（２）～（４）に記載した技能･功績等が具体的に分かる作品の写真や作業風景等の写真を「写真添付欄」内に添付し、写真の内容についての説明を「写真説明」欄に簡潔に記入すること。なお、各調書の内容と関連性が低いと審査委員会で判断された写真は、審査の参考とはしない可能性があることに留意されたい。</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・被推薦者本人と分かる直近１年以内</a:t>
            </a:r>
            <a:r>
              <a:rPr lang="ja-JP" altLang="en-US" sz="1200" dirty="0">
                <a:solidFill>
                  <a:schemeClr val="tx1"/>
                </a:solidFill>
                <a:latin typeface="ＭＳ ゴシック" panose="020B0609070205080204" pitchFamily="49" charset="-128"/>
                <a:ea typeface="ＭＳ ゴシック" panose="020B0609070205080204" pitchFamily="49" charset="-128"/>
              </a:rPr>
              <a:t>に撮影された</a:t>
            </a:r>
            <a:r>
              <a:rPr lang="ja-JP" altLang="en-US" sz="1200" dirty="0">
                <a:latin typeface="ＭＳ ゴシック" panose="020B0609070205080204" pitchFamily="49" charset="-128"/>
                <a:ea typeface="ＭＳ ゴシック" panose="020B0609070205080204" pitchFamily="49" charset="-128"/>
              </a:rPr>
              <a:t>作業風景の写真を最低１枚以上添付すること。</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・写真の枚数に制限はないが、写真様式は計</a:t>
            </a:r>
            <a:r>
              <a:rPr lang="en-US" altLang="ja-JP" sz="1200" dirty="0">
                <a:latin typeface="ＭＳ ゴシック" panose="020B0609070205080204" pitchFamily="49" charset="-128"/>
                <a:ea typeface="ＭＳ ゴシック" panose="020B0609070205080204" pitchFamily="49" charset="-128"/>
              </a:rPr>
              <a:t>10</a:t>
            </a:r>
            <a:r>
              <a:rPr lang="ja-JP" altLang="en-US" sz="1200" dirty="0">
                <a:latin typeface="ＭＳ ゴシック" panose="020B0609070205080204" pitchFamily="49" charset="-128"/>
                <a:ea typeface="ＭＳ ゴシック" panose="020B0609070205080204" pitchFamily="49" charset="-128"/>
              </a:rPr>
              <a:t>枚以内とすること。写真は必ず写真添付欄内に収め、本ファイルを含む推薦書類の合計サイズが被推薦者１人につき指定された容量</a:t>
            </a:r>
            <a:r>
              <a:rPr lang="ja-JP" altLang="en-US" sz="1200" dirty="0">
                <a:solidFill>
                  <a:schemeClr val="tx1"/>
                </a:solidFill>
                <a:latin typeface="ＭＳ ゴシック" panose="020B0609070205080204" pitchFamily="49" charset="-128"/>
                <a:ea typeface="ＭＳ ゴシック" panose="020B0609070205080204" pitchFamily="49" charset="-128"/>
              </a:rPr>
              <a:t>以内</a:t>
            </a:r>
            <a:r>
              <a:rPr lang="ja-JP" altLang="en-US" sz="1200" dirty="0">
                <a:latin typeface="ＭＳ ゴシック" panose="020B0609070205080204" pitchFamily="49" charset="-128"/>
                <a:ea typeface="ＭＳ ゴシック" panose="020B0609070205080204" pitchFamily="49" charset="-128"/>
              </a:rPr>
              <a:t>となるよう、適宜トリミング部分の削除や不鮮明にならない範囲での画像圧縮等を行うこと。</a:t>
            </a: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r>
              <a:rPr lang="ja-JP" altLang="en-US" sz="1200" dirty="0">
                <a:latin typeface="ＭＳ ゴシック" panose="020B0609070205080204" pitchFamily="49" charset="-128"/>
                <a:ea typeface="ＭＳ ゴシック" panose="020B0609070205080204" pitchFamily="49" charset="-128"/>
              </a:rPr>
              <a:t>・本様式のレイアウト変更（各欄の場所移動やサイズの変更等）はしないこと。</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・改善事案等の功績を記載する場合、写真に代えて図表を添付しても差し支えない。</a:t>
            </a:r>
          </a:p>
        </p:txBody>
      </p:sp>
      <p:sp>
        <p:nvSpPr>
          <p:cNvPr id="14" name="テキスト ボックス 13"/>
          <p:cNvSpPr txBox="1"/>
          <p:nvPr/>
        </p:nvSpPr>
        <p:spPr>
          <a:xfrm>
            <a:off x="-4419872" y="2703943"/>
            <a:ext cx="4176464" cy="1360577"/>
          </a:xfrm>
          <a:prstGeom prst="rect">
            <a:avLst/>
          </a:prstGeom>
          <a:ln/>
        </p:spPr>
        <p:style>
          <a:lnRef idx="2">
            <a:schemeClr val="accent1"/>
          </a:lnRef>
          <a:fillRef idx="1">
            <a:schemeClr val="lt1"/>
          </a:fillRef>
          <a:effectRef idx="0">
            <a:schemeClr val="accent1"/>
          </a:effectRef>
          <a:fontRef idx="minor">
            <a:schemeClr val="dk1"/>
          </a:fontRef>
        </p:style>
        <p:txBody>
          <a:bodyPr wrap="square" rtlCol="0">
            <a:normAutofit/>
          </a:bodyPr>
          <a:lstStyle/>
          <a:p>
            <a:pPr algn="just">
              <a:lnSpc>
                <a:spcPts val="1400"/>
              </a:lnSpc>
            </a:pPr>
            <a:r>
              <a:rPr lang="ja-JP" altLang="en-US" sz="1600" dirty="0">
                <a:latin typeface="ＭＳ ゴシック" panose="020B0609070205080204" pitchFamily="49" charset="-128"/>
                <a:ea typeface="ＭＳ ゴシック" panose="020B0609070205080204" pitchFamily="49" charset="-128"/>
              </a:rPr>
              <a:t>写真添付の際の留意事項補足</a:t>
            </a:r>
            <a:endParaRPr lang="en-US" altLang="ja-JP" sz="1600" dirty="0">
              <a:latin typeface="ＭＳ ゴシック" panose="020B0609070205080204" pitchFamily="49" charset="-128"/>
              <a:ea typeface="ＭＳ ゴシック" panose="020B0609070205080204" pitchFamily="49" charset="-128"/>
            </a:endParaRPr>
          </a:p>
          <a:p>
            <a:pPr algn="just">
              <a:lnSpc>
                <a:spcPts val="1400"/>
              </a:lnSpc>
            </a:pP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r>
              <a:rPr lang="ja-JP" altLang="en-US" sz="1200" dirty="0">
                <a:latin typeface="ＭＳ ゴシック" panose="020B0609070205080204" pitchFamily="49" charset="-128"/>
                <a:ea typeface="ＭＳ ゴシック" panose="020B0609070205080204" pitchFamily="49" charset="-128"/>
              </a:rPr>
              <a:t>・直近１年以内･･･</a:t>
            </a:r>
            <a:r>
              <a:rPr lang="ja-JP" altLang="en-US" sz="1200" b="1" u="sng" dirty="0">
                <a:solidFill>
                  <a:srgbClr val="FF0000"/>
                </a:solidFill>
                <a:latin typeface="ＭＳ ゴシック" panose="020B0609070205080204" pitchFamily="49" charset="-128"/>
                <a:ea typeface="ＭＳ ゴシック" panose="020B0609070205080204" pitchFamily="49" charset="-128"/>
              </a:rPr>
              <a:t>令和４年４月１日～令和５年３月</a:t>
            </a:r>
            <a:r>
              <a:rPr lang="en-US" altLang="ja-JP" sz="1200" b="1" u="sng" dirty="0">
                <a:solidFill>
                  <a:srgbClr val="FF0000"/>
                </a:solidFill>
                <a:latin typeface="ＭＳ ゴシック" panose="020B0609070205080204" pitchFamily="49" charset="-128"/>
                <a:ea typeface="ＭＳ ゴシック" panose="020B0609070205080204" pitchFamily="49" charset="-128"/>
              </a:rPr>
              <a:t>31</a:t>
            </a:r>
            <a:r>
              <a:rPr lang="ja-JP" altLang="en-US" sz="1200" b="1" u="sng" dirty="0">
                <a:solidFill>
                  <a:srgbClr val="FF0000"/>
                </a:solidFill>
                <a:latin typeface="ＭＳ ゴシック" panose="020B0609070205080204" pitchFamily="49" charset="-128"/>
                <a:ea typeface="ＭＳ ゴシック" panose="020B0609070205080204" pitchFamily="49" charset="-128"/>
              </a:rPr>
              <a:t>日</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・本ファイルを含む推薦書類の合計サイズが被推薦者１人につき合計</a:t>
            </a:r>
            <a:r>
              <a:rPr lang="ja-JP" altLang="en-US" sz="1200" b="1" u="sng" dirty="0">
                <a:solidFill>
                  <a:srgbClr val="FF0000"/>
                </a:solidFill>
                <a:latin typeface="ＭＳ ゴシック" panose="020B0609070205080204" pitchFamily="49" charset="-128"/>
                <a:ea typeface="ＭＳ ゴシック" panose="020B0609070205080204" pitchFamily="49" charset="-128"/>
              </a:rPr>
              <a:t>１メガバイト以内</a:t>
            </a:r>
            <a:r>
              <a:rPr lang="ja-JP" altLang="en-US" sz="1200" dirty="0">
                <a:latin typeface="ＭＳ ゴシック" panose="020B0609070205080204" pitchFamily="49" charset="-128"/>
                <a:ea typeface="ＭＳ ゴシック" panose="020B0609070205080204" pitchFamily="49" charset="-128"/>
              </a:rPr>
              <a:t>とすること。</a:t>
            </a:r>
          </a:p>
        </p:txBody>
      </p:sp>
    </p:spTree>
    <p:extLst>
      <p:ext uri="{BB962C8B-B14F-4D97-AF65-F5344CB8AC3E}">
        <p14:creationId xmlns:p14="http://schemas.microsoft.com/office/powerpoint/2010/main" val="174491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角丸四角形 5"/>
          <p:cNvSpPr/>
          <p:nvPr/>
        </p:nvSpPr>
        <p:spPr>
          <a:xfrm>
            <a:off x="332656" y="680144"/>
            <a:ext cx="6264696" cy="3286583"/>
          </a:xfrm>
          <a:prstGeom prst="roundRect">
            <a:avLst>
              <a:gd name="adj" fmla="val 649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27384" y="-15552"/>
            <a:ext cx="792088" cy="276999"/>
          </a:xfrm>
          <a:prstGeom prst="rect">
            <a:avLst/>
          </a:prstGeom>
          <a:noFill/>
        </p:spPr>
        <p:txBody>
          <a:bodyPr wrap="square" rtlCol="0">
            <a:spAutoFit/>
          </a:bodyPr>
          <a:lstStyle/>
          <a:p>
            <a:r>
              <a:rPr kumimoji="1" lang="ja-JP" altLang="en-US" sz="1200" dirty="0"/>
              <a:t>（様式４）</a:t>
            </a:r>
          </a:p>
        </p:txBody>
      </p:sp>
      <p:pic>
        <p:nvPicPr>
          <p:cNvPr id="24" name="図 23"/>
          <p:cNvPicPr>
            <a:picLocks noChangeAspect="1"/>
          </p:cNvPicPr>
          <p:nvPr/>
        </p:nvPicPr>
        <p:blipFill>
          <a:blip r:embed="rId2"/>
          <a:stretch>
            <a:fillRect/>
          </a:stretch>
        </p:blipFill>
        <p:spPr>
          <a:xfrm>
            <a:off x="332656" y="5601072"/>
            <a:ext cx="6264696" cy="3315875"/>
          </a:xfrm>
          <a:prstGeom prst="rect">
            <a:avLst/>
          </a:prstGeom>
        </p:spPr>
      </p:pic>
      <p:sp>
        <p:nvSpPr>
          <p:cNvPr id="27" name="テキスト ボックス 26"/>
          <p:cNvSpPr txBox="1"/>
          <p:nvPr/>
        </p:nvSpPr>
        <p:spPr>
          <a:xfrm>
            <a:off x="332657" y="5673080"/>
            <a:ext cx="1080120" cy="276999"/>
          </a:xfrm>
          <a:prstGeom prst="rect">
            <a:avLst/>
          </a:prstGeom>
          <a:noFill/>
        </p:spPr>
        <p:txBody>
          <a:bodyPr wrap="square" rtlCol="0">
            <a:spAutoFit/>
          </a:bodyPr>
          <a:lstStyle/>
          <a:p>
            <a:pPr algn="just"/>
            <a:r>
              <a:rPr lang="ja-JP" altLang="en-US" sz="1200" dirty="0">
                <a:latin typeface="ＭＳ ゴシック" panose="020B0609070205080204" pitchFamily="49" charset="-128"/>
                <a:ea typeface="ＭＳ ゴシック" panose="020B0609070205080204" pitchFamily="49" charset="-128"/>
              </a:rPr>
              <a:t>写真添付欄</a:t>
            </a:r>
          </a:p>
        </p:txBody>
      </p:sp>
      <p:graphicFrame>
        <p:nvGraphicFramePr>
          <p:cNvPr id="2" name="表 1"/>
          <p:cNvGraphicFramePr>
            <a:graphicFrameLocks noGrp="1"/>
          </p:cNvGraphicFramePr>
          <p:nvPr>
            <p:extLst>
              <p:ext uri="{D42A27DB-BD31-4B8C-83A1-F6EECF244321}">
                <p14:modId xmlns:p14="http://schemas.microsoft.com/office/powerpoint/2010/main" val="930504741"/>
              </p:ext>
            </p:extLst>
          </p:nvPr>
        </p:nvGraphicFramePr>
        <p:xfrm>
          <a:off x="692693" y="103312"/>
          <a:ext cx="6120683" cy="457200"/>
        </p:xfrm>
        <a:graphic>
          <a:graphicData uri="http://schemas.openxmlformats.org/drawingml/2006/table">
            <a:tbl>
              <a:tblPr firstRow="1" bandRow="1">
                <a:tableStyleId>{5C22544A-7EE6-4342-B048-85BDC9FD1C3A}</a:tableStyleId>
              </a:tblPr>
              <a:tblGrid>
                <a:gridCol w="504059">
                  <a:extLst>
                    <a:ext uri="{9D8B030D-6E8A-4147-A177-3AD203B41FA5}">
                      <a16:colId xmlns:a16="http://schemas.microsoft.com/office/drawing/2014/main" val="2440440742"/>
                    </a:ext>
                  </a:extLst>
                </a:gridCol>
                <a:gridCol w="1224136">
                  <a:extLst>
                    <a:ext uri="{9D8B030D-6E8A-4147-A177-3AD203B41FA5}">
                      <a16:colId xmlns:a16="http://schemas.microsoft.com/office/drawing/2014/main" val="4116216465"/>
                    </a:ext>
                  </a:extLst>
                </a:gridCol>
                <a:gridCol w="648072">
                  <a:extLst>
                    <a:ext uri="{9D8B030D-6E8A-4147-A177-3AD203B41FA5}">
                      <a16:colId xmlns:a16="http://schemas.microsoft.com/office/drawing/2014/main" val="2708224815"/>
                    </a:ext>
                  </a:extLst>
                </a:gridCol>
                <a:gridCol w="1440160">
                  <a:extLst>
                    <a:ext uri="{9D8B030D-6E8A-4147-A177-3AD203B41FA5}">
                      <a16:colId xmlns:a16="http://schemas.microsoft.com/office/drawing/2014/main" val="1297180548"/>
                    </a:ext>
                  </a:extLst>
                </a:gridCol>
                <a:gridCol w="648072">
                  <a:extLst>
                    <a:ext uri="{9D8B030D-6E8A-4147-A177-3AD203B41FA5}">
                      <a16:colId xmlns:a16="http://schemas.microsoft.com/office/drawing/2014/main" val="1850053096"/>
                    </a:ext>
                  </a:extLst>
                </a:gridCol>
                <a:gridCol w="1656184">
                  <a:extLst>
                    <a:ext uri="{9D8B030D-6E8A-4147-A177-3AD203B41FA5}">
                      <a16:colId xmlns:a16="http://schemas.microsoft.com/office/drawing/2014/main" val="1239537650"/>
                    </a:ext>
                  </a:extLst>
                </a:gridCol>
              </a:tblGrid>
              <a:tr h="358180">
                <a:tc>
                  <a:txBody>
                    <a:bodyPr/>
                    <a:lstStyle/>
                    <a:p>
                      <a:r>
                        <a:rPr kumimoji="1" lang="ja-JP" altLang="en-US" sz="1200" b="0" dirty="0">
                          <a:solidFill>
                            <a:schemeClr val="tx1"/>
                          </a:solidFill>
                        </a:rPr>
                        <a:t>職業</a:t>
                      </a:r>
                      <a:endParaRPr kumimoji="1" lang="en-US" altLang="ja-JP" sz="1200" b="0" dirty="0">
                        <a:solidFill>
                          <a:schemeClr val="tx1"/>
                        </a:solidFill>
                      </a:endParaRPr>
                    </a:p>
                    <a:p>
                      <a:r>
                        <a:rPr kumimoji="1" lang="ja-JP" altLang="en-US" sz="1200" b="0" dirty="0">
                          <a:solidFill>
                            <a:schemeClr val="tx1"/>
                          </a:solidFill>
                        </a:rPr>
                        <a:t>部門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被推薦者氏名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撮影</a:t>
                      </a:r>
                      <a:endParaRPr kumimoji="1" lang="en-US" altLang="ja-JP" sz="1200" b="0" dirty="0">
                        <a:solidFill>
                          <a:schemeClr val="tx1"/>
                        </a:solidFill>
                      </a:endParaRPr>
                    </a:p>
                    <a:p>
                      <a:r>
                        <a:rPr kumimoji="1" lang="ja-JP" altLang="en-US" sz="1200" b="0" dirty="0">
                          <a:solidFill>
                            <a:schemeClr val="tx1"/>
                          </a:solidFill>
                        </a:rPr>
                        <a:t>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8613149"/>
                  </a:ext>
                </a:extLst>
              </a:tr>
            </a:tbl>
          </a:graphicData>
        </a:graphic>
      </p:graphicFrame>
      <p:graphicFrame>
        <p:nvGraphicFramePr>
          <p:cNvPr id="3" name="表 2"/>
          <p:cNvGraphicFramePr>
            <a:graphicFrameLocks noGrp="1" noChangeAspect="1"/>
          </p:cNvGraphicFramePr>
          <p:nvPr>
            <p:extLst>
              <p:ext uri="{D42A27DB-BD31-4B8C-83A1-F6EECF244321}">
                <p14:modId xmlns:p14="http://schemas.microsoft.com/office/powerpoint/2010/main" val="3718775277"/>
              </p:ext>
            </p:extLst>
          </p:nvPr>
        </p:nvGraphicFramePr>
        <p:xfrm>
          <a:off x="332656" y="4064520"/>
          <a:ext cx="6264696" cy="815278"/>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3054784901"/>
                    </a:ext>
                  </a:extLst>
                </a:gridCol>
                <a:gridCol w="5688632">
                  <a:extLst>
                    <a:ext uri="{9D8B030D-6E8A-4147-A177-3AD203B41FA5}">
                      <a16:colId xmlns:a16="http://schemas.microsoft.com/office/drawing/2014/main" val="3503925816"/>
                    </a:ext>
                  </a:extLst>
                </a:gridCol>
              </a:tblGrid>
              <a:tr h="815278">
                <a:tc>
                  <a:txBody>
                    <a:bodyPr/>
                    <a:lstStyle/>
                    <a:p>
                      <a:pPr algn="ctr"/>
                      <a:r>
                        <a:rPr kumimoji="1" lang="ja-JP" altLang="en-US" sz="1200" b="0" dirty="0">
                          <a:solidFill>
                            <a:schemeClr val="tx1"/>
                          </a:solidFill>
                        </a:rPr>
                        <a:t>写真</a:t>
                      </a:r>
                      <a:endParaRPr kumimoji="1" lang="en-US" altLang="ja-JP" sz="1200" b="0" dirty="0">
                        <a:solidFill>
                          <a:schemeClr val="tx1"/>
                        </a:solidFill>
                      </a:endParaRPr>
                    </a:p>
                    <a:p>
                      <a:pPr algn="ctr"/>
                      <a:r>
                        <a:rPr kumimoji="1" lang="ja-JP" altLang="en-US" sz="1200" b="0" dirty="0">
                          <a:solidFill>
                            <a:schemeClr val="tx1"/>
                          </a:solidFill>
                        </a:rPr>
                        <a:t>説明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2334357"/>
                  </a:ext>
                </a:extLst>
              </a:tr>
            </a:tbl>
          </a:graphicData>
        </a:graphic>
      </p:graphicFrame>
      <p:graphicFrame>
        <p:nvGraphicFramePr>
          <p:cNvPr id="25" name="表 24"/>
          <p:cNvGraphicFramePr>
            <a:graphicFrameLocks noGrp="1"/>
          </p:cNvGraphicFramePr>
          <p:nvPr>
            <p:extLst>
              <p:ext uri="{D42A27DB-BD31-4B8C-83A1-F6EECF244321}">
                <p14:modId xmlns:p14="http://schemas.microsoft.com/office/powerpoint/2010/main" val="424640567"/>
              </p:ext>
            </p:extLst>
          </p:nvPr>
        </p:nvGraphicFramePr>
        <p:xfrm>
          <a:off x="332656" y="9009827"/>
          <a:ext cx="6264696" cy="815278"/>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3054784901"/>
                    </a:ext>
                  </a:extLst>
                </a:gridCol>
                <a:gridCol w="5688632">
                  <a:extLst>
                    <a:ext uri="{9D8B030D-6E8A-4147-A177-3AD203B41FA5}">
                      <a16:colId xmlns:a16="http://schemas.microsoft.com/office/drawing/2014/main" val="3503925816"/>
                    </a:ext>
                  </a:extLst>
                </a:gridCol>
              </a:tblGrid>
              <a:tr h="815278">
                <a:tc>
                  <a:txBody>
                    <a:bodyPr/>
                    <a:lstStyle/>
                    <a:p>
                      <a:pPr algn="ctr"/>
                      <a:r>
                        <a:rPr kumimoji="1" lang="ja-JP" altLang="en-US" sz="1200" b="0" dirty="0">
                          <a:solidFill>
                            <a:schemeClr val="tx1"/>
                          </a:solidFill>
                        </a:rPr>
                        <a:t>写真</a:t>
                      </a:r>
                      <a:endParaRPr kumimoji="1" lang="en-US" altLang="ja-JP" sz="1200" b="0" dirty="0">
                        <a:solidFill>
                          <a:schemeClr val="tx1"/>
                        </a:solidFill>
                      </a:endParaRPr>
                    </a:p>
                    <a:p>
                      <a:pPr algn="ctr"/>
                      <a:r>
                        <a:rPr kumimoji="1" lang="ja-JP" altLang="en-US" sz="1200" b="0" dirty="0">
                          <a:solidFill>
                            <a:schemeClr val="tx1"/>
                          </a:solidFill>
                        </a:rPr>
                        <a:t>説明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2334357"/>
                  </a:ext>
                </a:extLst>
              </a:tr>
            </a:tbl>
          </a:graphicData>
        </a:graphic>
      </p:graphicFrame>
      <p:graphicFrame>
        <p:nvGraphicFramePr>
          <p:cNvPr id="26" name="表 25"/>
          <p:cNvGraphicFramePr>
            <a:graphicFrameLocks noGrp="1"/>
          </p:cNvGraphicFramePr>
          <p:nvPr>
            <p:extLst>
              <p:ext uri="{D42A27DB-BD31-4B8C-83A1-F6EECF244321}">
                <p14:modId xmlns:p14="http://schemas.microsoft.com/office/powerpoint/2010/main" val="1880380026"/>
              </p:ext>
            </p:extLst>
          </p:nvPr>
        </p:nvGraphicFramePr>
        <p:xfrm>
          <a:off x="692692" y="5025008"/>
          <a:ext cx="6120683" cy="457200"/>
        </p:xfrm>
        <a:graphic>
          <a:graphicData uri="http://schemas.openxmlformats.org/drawingml/2006/table">
            <a:tbl>
              <a:tblPr firstRow="1" bandRow="1">
                <a:tableStyleId>{5C22544A-7EE6-4342-B048-85BDC9FD1C3A}</a:tableStyleId>
              </a:tblPr>
              <a:tblGrid>
                <a:gridCol w="504059">
                  <a:extLst>
                    <a:ext uri="{9D8B030D-6E8A-4147-A177-3AD203B41FA5}">
                      <a16:colId xmlns:a16="http://schemas.microsoft.com/office/drawing/2014/main" val="2440440742"/>
                    </a:ext>
                  </a:extLst>
                </a:gridCol>
                <a:gridCol w="1224136">
                  <a:extLst>
                    <a:ext uri="{9D8B030D-6E8A-4147-A177-3AD203B41FA5}">
                      <a16:colId xmlns:a16="http://schemas.microsoft.com/office/drawing/2014/main" val="4116216465"/>
                    </a:ext>
                  </a:extLst>
                </a:gridCol>
                <a:gridCol w="648072">
                  <a:extLst>
                    <a:ext uri="{9D8B030D-6E8A-4147-A177-3AD203B41FA5}">
                      <a16:colId xmlns:a16="http://schemas.microsoft.com/office/drawing/2014/main" val="2708224815"/>
                    </a:ext>
                  </a:extLst>
                </a:gridCol>
                <a:gridCol w="1440160">
                  <a:extLst>
                    <a:ext uri="{9D8B030D-6E8A-4147-A177-3AD203B41FA5}">
                      <a16:colId xmlns:a16="http://schemas.microsoft.com/office/drawing/2014/main" val="1297180548"/>
                    </a:ext>
                  </a:extLst>
                </a:gridCol>
                <a:gridCol w="720080">
                  <a:extLst>
                    <a:ext uri="{9D8B030D-6E8A-4147-A177-3AD203B41FA5}">
                      <a16:colId xmlns:a16="http://schemas.microsoft.com/office/drawing/2014/main" val="1850053096"/>
                    </a:ext>
                  </a:extLst>
                </a:gridCol>
                <a:gridCol w="1584176">
                  <a:extLst>
                    <a:ext uri="{9D8B030D-6E8A-4147-A177-3AD203B41FA5}">
                      <a16:colId xmlns:a16="http://schemas.microsoft.com/office/drawing/2014/main" val="1239537650"/>
                    </a:ext>
                  </a:extLst>
                </a:gridCol>
              </a:tblGrid>
              <a:tr h="358180">
                <a:tc>
                  <a:txBody>
                    <a:bodyPr/>
                    <a:lstStyle/>
                    <a:p>
                      <a:r>
                        <a:rPr kumimoji="1" lang="ja-JP" altLang="en-US" sz="1200" b="0" dirty="0">
                          <a:solidFill>
                            <a:schemeClr val="tx1"/>
                          </a:solidFill>
                        </a:rPr>
                        <a:t>職業</a:t>
                      </a:r>
                      <a:endParaRPr kumimoji="1" lang="en-US" altLang="ja-JP" sz="1200" b="0" dirty="0">
                        <a:solidFill>
                          <a:schemeClr val="tx1"/>
                        </a:solidFill>
                      </a:endParaRPr>
                    </a:p>
                    <a:p>
                      <a:r>
                        <a:rPr kumimoji="1" lang="ja-JP" altLang="en-US" sz="1200" b="0" dirty="0">
                          <a:solidFill>
                            <a:schemeClr val="tx1"/>
                          </a:solidFill>
                        </a:rPr>
                        <a:t>部門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被推薦者氏名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撮影</a:t>
                      </a:r>
                      <a:endParaRPr kumimoji="1" lang="en-US" altLang="ja-JP" sz="1200" b="0" dirty="0">
                        <a:solidFill>
                          <a:schemeClr val="tx1"/>
                        </a:solidFill>
                      </a:endParaRPr>
                    </a:p>
                    <a:p>
                      <a:r>
                        <a:rPr kumimoji="1" lang="ja-JP" altLang="en-US" sz="1200" b="0" dirty="0">
                          <a:solidFill>
                            <a:schemeClr val="tx1"/>
                          </a:solidFill>
                        </a:rPr>
                        <a:t>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8613149"/>
                  </a:ext>
                </a:extLst>
              </a:tr>
            </a:tbl>
          </a:graphicData>
        </a:graphic>
      </p:graphicFrame>
      <p:sp>
        <p:nvSpPr>
          <p:cNvPr id="11" name="テキスト ボックス 10"/>
          <p:cNvSpPr txBox="1"/>
          <p:nvPr/>
        </p:nvSpPr>
        <p:spPr>
          <a:xfrm>
            <a:off x="332656" y="704528"/>
            <a:ext cx="1080120" cy="276999"/>
          </a:xfrm>
          <a:prstGeom prst="rect">
            <a:avLst/>
          </a:prstGeom>
          <a:noFill/>
        </p:spPr>
        <p:txBody>
          <a:bodyPr wrap="square" rtlCol="0">
            <a:spAutoFit/>
          </a:bodyPr>
          <a:lstStyle/>
          <a:p>
            <a:pPr algn="just"/>
            <a:r>
              <a:rPr lang="ja-JP" altLang="en-US" sz="1200" dirty="0">
                <a:latin typeface="ＭＳ ゴシック" panose="020B0609070205080204" pitchFamily="49" charset="-128"/>
                <a:ea typeface="ＭＳ ゴシック" panose="020B0609070205080204" pitchFamily="49" charset="-128"/>
              </a:rPr>
              <a:t>写真添付欄</a:t>
            </a:r>
          </a:p>
        </p:txBody>
      </p:sp>
      <p:sp>
        <p:nvSpPr>
          <p:cNvPr id="12" name="テキスト ボックス 11"/>
          <p:cNvSpPr txBox="1"/>
          <p:nvPr/>
        </p:nvSpPr>
        <p:spPr>
          <a:xfrm>
            <a:off x="332656" y="968177"/>
            <a:ext cx="6264696" cy="295113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normAutofit/>
          </a:bodyPr>
          <a:lstStyle/>
          <a:p>
            <a:pPr algn="just">
              <a:lnSpc>
                <a:spcPts val="1400"/>
              </a:lnSpc>
            </a:pPr>
            <a:r>
              <a:rPr lang="ja-JP" altLang="en-US" sz="1200" dirty="0">
                <a:latin typeface="ＭＳ ゴシック" panose="020B0609070205080204" pitchFamily="49" charset="-128"/>
                <a:ea typeface="ＭＳ ゴシック" panose="020B0609070205080204" pitchFamily="49" charset="-128"/>
              </a:rPr>
              <a:t>写真添付の際の留意事項（本様式使用の際は本記述を削除してから写真を添付すること。）</a:t>
            </a: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r>
              <a:rPr lang="ja-JP" altLang="en-US" sz="1200" dirty="0">
                <a:latin typeface="ＭＳ ゴシック" panose="020B0609070205080204" pitchFamily="49" charset="-128"/>
                <a:ea typeface="ＭＳ ゴシック" panose="020B0609070205080204" pitchFamily="49" charset="-128"/>
              </a:rPr>
              <a:t>・審査委員会での審査の参考とするため、調書（２）～（４）に記載した技能･功績等が具体的に分かる作品の写真や作業風景等の写真を「写真添付欄」内に添付し、写真の内容についての説明を「写真説明」欄に簡潔に記入すること。なお、各調書の内容と関連性が低いと審査委員会で判断された写真は、審査の参考とはしない可能性があることに留意されたい。</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・被推薦者本人と分かる直近１年以内</a:t>
            </a:r>
            <a:r>
              <a:rPr lang="ja-JP" altLang="en-US" sz="1200" dirty="0">
                <a:solidFill>
                  <a:schemeClr val="tx1"/>
                </a:solidFill>
                <a:latin typeface="ＭＳ ゴシック" panose="020B0609070205080204" pitchFamily="49" charset="-128"/>
                <a:ea typeface="ＭＳ ゴシック" panose="020B0609070205080204" pitchFamily="49" charset="-128"/>
              </a:rPr>
              <a:t>に撮影された</a:t>
            </a:r>
            <a:r>
              <a:rPr lang="ja-JP" altLang="en-US" sz="1200" dirty="0">
                <a:latin typeface="ＭＳ ゴシック" panose="020B0609070205080204" pitchFamily="49" charset="-128"/>
                <a:ea typeface="ＭＳ ゴシック" panose="020B0609070205080204" pitchFamily="49" charset="-128"/>
              </a:rPr>
              <a:t>作業風景の写真を最低１枚以上添付すること。</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・写真の枚数に制限はないが、写真様式は計</a:t>
            </a:r>
            <a:r>
              <a:rPr lang="en-US" altLang="ja-JP" sz="1200" dirty="0">
                <a:latin typeface="ＭＳ ゴシック" panose="020B0609070205080204" pitchFamily="49" charset="-128"/>
                <a:ea typeface="ＭＳ ゴシック" panose="020B0609070205080204" pitchFamily="49" charset="-128"/>
              </a:rPr>
              <a:t>10</a:t>
            </a:r>
            <a:r>
              <a:rPr lang="ja-JP" altLang="en-US" sz="1200" dirty="0">
                <a:latin typeface="ＭＳ ゴシック" panose="020B0609070205080204" pitchFamily="49" charset="-128"/>
                <a:ea typeface="ＭＳ ゴシック" panose="020B0609070205080204" pitchFamily="49" charset="-128"/>
              </a:rPr>
              <a:t>枚以内とすること。写真は必ず写真添付欄内に収め、本ファイルを含む推薦書類の合計サイズが被推薦者１人につき指定された容量</a:t>
            </a:r>
            <a:r>
              <a:rPr lang="ja-JP" altLang="en-US" sz="1200" dirty="0">
                <a:solidFill>
                  <a:schemeClr val="tx1"/>
                </a:solidFill>
                <a:latin typeface="ＭＳ ゴシック" panose="020B0609070205080204" pitchFamily="49" charset="-128"/>
                <a:ea typeface="ＭＳ ゴシック" panose="020B0609070205080204" pitchFamily="49" charset="-128"/>
              </a:rPr>
              <a:t>以内</a:t>
            </a:r>
            <a:r>
              <a:rPr lang="ja-JP" altLang="en-US" sz="1200" dirty="0">
                <a:latin typeface="ＭＳ ゴシック" panose="020B0609070205080204" pitchFamily="49" charset="-128"/>
                <a:ea typeface="ＭＳ ゴシック" panose="020B0609070205080204" pitchFamily="49" charset="-128"/>
              </a:rPr>
              <a:t>となるよう、適宜トリミング部分の削除や不鮮明にならない範囲での画像圧縮等を行うこと。</a:t>
            </a: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r>
              <a:rPr lang="ja-JP" altLang="en-US" sz="1200" dirty="0">
                <a:latin typeface="ＭＳ ゴシック" panose="020B0609070205080204" pitchFamily="49" charset="-128"/>
                <a:ea typeface="ＭＳ ゴシック" panose="020B0609070205080204" pitchFamily="49" charset="-128"/>
              </a:rPr>
              <a:t>・本様式のレイアウト変更（各欄の場所移動やサイズの変更等）はしないこと。</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・改善事案等の功績を記載する場合、写真に代えて図表を添付しても差し支えない。</a:t>
            </a:r>
          </a:p>
        </p:txBody>
      </p:sp>
      <p:sp>
        <p:nvSpPr>
          <p:cNvPr id="14" name="テキスト ボックス 13"/>
          <p:cNvSpPr txBox="1"/>
          <p:nvPr/>
        </p:nvSpPr>
        <p:spPr>
          <a:xfrm>
            <a:off x="-4267472" y="2856343"/>
            <a:ext cx="4176464" cy="1360577"/>
          </a:xfrm>
          <a:prstGeom prst="rect">
            <a:avLst/>
          </a:prstGeom>
          <a:ln/>
        </p:spPr>
        <p:style>
          <a:lnRef idx="2">
            <a:schemeClr val="accent1"/>
          </a:lnRef>
          <a:fillRef idx="1">
            <a:schemeClr val="lt1"/>
          </a:fillRef>
          <a:effectRef idx="0">
            <a:schemeClr val="accent1"/>
          </a:effectRef>
          <a:fontRef idx="minor">
            <a:schemeClr val="dk1"/>
          </a:fontRef>
        </p:style>
        <p:txBody>
          <a:bodyPr wrap="square" rtlCol="0">
            <a:normAutofit/>
          </a:bodyPr>
          <a:lstStyle/>
          <a:p>
            <a:pPr algn="just">
              <a:lnSpc>
                <a:spcPts val="1400"/>
              </a:lnSpc>
            </a:pPr>
            <a:r>
              <a:rPr lang="ja-JP" altLang="en-US" sz="1600" dirty="0">
                <a:latin typeface="ＭＳ ゴシック" panose="020B0609070205080204" pitchFamily="49" charset="-128"/>
                <a:ea typeface="ＭＳ ゴシック" panose="020B0609070205080204" pitchFamily="49" charset="-128"/>
              </a:rPr>
              <a:t>写真添付の際の留意事項補足</a:t>
            </a:r>
            <a:endParaRPr lang="en-US" altLang="ja-JP" sz="1600" dirty="0">
              <a:latin typeface="ＭＳ ゴシック" panose="020B0609070205080204" pitchFamily="49" charset="-128"/>
              <a:ea typeface="ＭＳ ゴシック" panose="020B0609070205080204" pitchFamily="49" charset="-128"/>
            </a:endParaRPr>
          </a:p>
          <a:p>
            <a:pPr algn="just">
              <a:lnSpc>
                <a:spcPts val="1400"/>
              </a:lnSpc>
            </a:pP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r>
              <a:rPr lang="ja-JP" altLang="en-US" sz="1200" dirty="0">
                <a:latin typeface="ＭＳ ゴシック" panose="020B0609070205080204" pitchFamily="49" charset="-128"/>
                <a:ea typeface="ＭＳ ゴシック" panose="020B0609070205080204" pitchFamily="49" charset="-128"/>
              </a:rPr>
              <a:t>・直近１年以内･･･</a:t>
            </a:r>
            <a:r>
              <a:rPr lang="ja-JP" altLang="en-US" sz="1200" b="1" u="sng" dirty="0">
                <a:solidFill>
                  <a:srgbClr val="FF0000"/>
                </a:solidFill>
                <a:latin typeface="ＭＳ ゴシック" panose="020B0609070205080204" pitchFamily="49" charset="-128"/>
                <a:ea typeface="ＭＳ ゴシック" panose="020B0609070205080204" pitchFamily="49" charset="-128"/>
              </a:rPr>
              <a:t>令和４年４月１日～令和５年３月</a:t>
            </a:r>
            <a:r>
              <a:rPr lang="en-US" altLang="ja-JP" sz="1200" b="1" u="sng" dirty="0">
                <a:solidFill>
                  <a:srgbClr val="FF0000"/>
                </a:solidFill>
                <a:latin typeface="ＭＳ ゴシック" panose="020B0609070205080204" pitchFamily="49" charset="-128"/>
                <a:ea typeface="ＭＳ ゴシック" panose="020B0609070205080204" pitchFamily="49" charset="-128"/>
              </a:rPr>
              <a:t>31</a:t>
            </a:r>
            <a:r>
              <a:rPr lang="ja-JP" altLang="en-US" sz="1200" b="1" u="sng" dirty="0">
                <a:solidFill>
                  <a:srgbClr val="FF0000"/>
                </a:solidFill>
                <a:latin typeface="ＭＳ ゴシック" panose="020B0609070205080204" pitchFamily="49" charset="-128"/>
                <a:ea typeface="ＭＳ ゴシック" panose="020B0609070205080204" pitchFamily="49" charset="-128"/>
              </a:rPr>
              <a:t>日</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・本ファイルを含む推薦書類の合計サイズが被推薦者１人につき合計</a:t>
            </a:r>
            <a:r>
              <a:rPr lang="ja-JP" altLang="en-US" sz="1200" b="1" u="sng" dirty="0">
                <a:solidFill>
                  <a:srgbClr val="FF0000"/>
                </a:solidFill>
                <a:latin typeface="ＭＳ ゴシック" panose="020B0609070205080204" pitchFamily="49" charset="-128"/>
                <a:ea typeface="ＭＳ ゴシック" panose="020B0609070205080204" pitchFamily="49" charset="-128"/>
              </a:rPr>
              <a:t>１メガバイト以内</a:t>
            </a:r>
            <a:r>
              <a:rPr lang="ja-JP" altLang="en-US" sz="1200" dirty="0">
                <a:latin typeface="ＭＳ ゴシック" panose="020B0609070205080204" pitchFamily="49" charset="-128"/>
                <a:ea typeface="ＭＳ ゴシック" panose="020B0609070205080204" pitchFamily="49" charset="-128"/>
              </a:rPr>
              <a:t>とすること。</a:t>
            </a:r>
          </a:p>
        </p:txBody>
      </p:sp>
    </p:spTree>
    <p:extLst>
      <p:ext uri="{BB962C8B-B14F-4D97-AF65-F5344CB8AC3E}">
        <p14:creationId xmlns:p14="http://schemas.microsoft.com/office/powerpoint/2010/main" val="3259907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角丸四角形 5"/>
          <p:cNvSpPr/>
          <p:nvPr/>
        </p:nvSpPr>
        <p:spPr>
          <a:xfrm>
            <a:off x="332656" y="680144"/>
            <a:ext cx="6264696" cy="3286583"/>
          </a:xfrm>
          <a:prstGeom prst="roundRect">
            <a:avLst>
              <a:gd name="adj" fmla="val 649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27384" y="-15552"/>
            <a:ext cx="792088" cy="276999"/>
          </a:xfrm>
          <a:prstGeom prst="rect">
            <a:avLst/>
          </a:prstGeom>
          <a:noFill/>
        </p:spPr>
        <p:txBody>
          <a:bodyPr wrap="square" rtlCol="0">
            <a:spAutoFit/>
          </a:bodyPr>
          <a:lstStyle/>
          <a:p>
            <a:r>
              <a:rPr kumimoji="1" lang="ja-JP" altLang="en-US" sz="1200" dirty="0"/>
              <a:t>（様式４）</a:t>
            </a:r>
          </a:p>
        </p:txBody>
      </p:sp>
      <p:pic>
        <p:nvPicPr>
          <p:cNvPr id="24" name="図 23"/>
          <p:cNvPicPr>
            <a:picLocks noChangeAspect="1"/>
          </p:cNvPicPr>
          <p:nvPr/>
        </p:nvPicPr>
        <p:blipFill>
          <a:blip r:embed="rId2"/>
          <a:stretch>
            <a:fillRect/>
          </a:stretch>
        </p:blipFill>
        <p:spPr>
          <a:xfrm>
            <a:off x="332656" y="5601072"/>
            <a:ext cx="6264696" cy="3315875"/>
          </a:xfrm>
          <a:prstGeom prst="rect">
            <a:avLst/>
          </a:prstGeom>
        </p:spPr>
      </p:pic>
      <p:sp>
        <p:nvSpPr>
          <p:cNvPr id="27" name="テキスト ボックス 26"/>
          <p:cNvSpPr txBox="1"/>
          <p:nvPr/>
        </p:nvSpPr>
        <p:spPr>
          <a:xfrm>
            <a:off x="332657" y="5673080"/>
            <a:ext cx="1080120" cy="276999"/>
          </a:xfrm>
          <a:prstGeom prst="rect">
            <a:avLst/>
          </a:prstGeom>
          <a:noFill/>
        </p:spPr>
        <p:txBody>
          <a:bodyPr wrap="square" rtlCol="0">
            <a:spAutoFit/>
          </a:bodyPr>
          <a:lstStyle/>
          <a:p>
            <a:pPr algn="just"/>
            <a:r>
              <a:rPr lang="ja-JP" altLang="en-US" sz="1200" dirty="0">
                <a:latin typeface="ＭＳ ゴシック" panose="020B0609070205080204" pitchFamily="49" charset="-128"/>
                <a:ea typeface="ＭＳ ゴシック" panose="020B0609070205080204" pitchFamily="49" charset="-128"/>
              </a:rPr>
              <a:t>写真添付欄</a:t>
            </a:r>
          </a:p>
        </p:txBody>
      </p:sp>
      <p:graphicFrame>
        <p:nvGraphicFramePr>
          <p:cNvPr id="2" name="表 1"/>
          <p:cNvGraphicFramePr>
            <a:graphicFrameLocks noGrp="1"/>
          </p:cNvGraphicFramePr>
          <p:nvPr>
            <p:extLst>
              <p:ext uri="{D42A27DB-BD31-4B8C-83A1-F6EECF244321}">
                <p14:modId xmlns:p14="http://schemas.microsoft.com/office/powerpoint/2010/main" val="930504741"/>
              </p:ext>
            </p:extLst>
          </p:nvPr>
        </p:nvGraphicFramePr>
        <p:xfrm>
          <a:off x="692693" y="103312"/>
          <a:ext cx="6120683" cy="457200"/>
        </p:xfrm>
        <a:graphic>
          <a:graphicData uri="http://schemas.openxmlformats.org/drawingml/2006/table">
            <a:tbl>
              <a:tblPr firstRow="1" bandRow="1">
                <a:tableStyleId>{5C22544A-7EE6-4342-B048-85BDC9FD1C3A}</a:tableStyleId>
              </a:tblPr>
              <a:tblGrid>
                <a:gridCol w="504059">
                  <a:extLst>
                    <a:ext uri="{9D8B030D-6E8A-4147-A177-3AD203B41FA5}">
                      <a16:colId xmlns:a16="http://schemas.microsoft.com/office/drawing/2014/main" val="2440440742"/>
                    </a:ext>
                  </a:extLst>
                </a:gridCol>
                <a:gridCol w="1224136">
                  <a:extLst>
                    <a:ext uri="{9D8B030D-6E8A-4147-A177-3AD203B41FA5}">
                      <a16:colId xmlns:a16="http://schemas.microsoft.com/office/drawing/2014/main" val="4116216465"/>
                    </a:ext>
                  </a:extLst>
                </a:gridCol>
                <a:gridCol w="648072">
                  <a:extLst>
                    <a:ext uri="{9D8B030D-6E8A-4147-A177-3AD203B41FA5}">
                      <a16:colId xmlns:a16="http://schemas.microsoft.com/office/drawing/2014/main" val="2708224815"/>
                    </a:ext>
                  </a:extLst>
                </a:gridCol>
                <a:gridCol w="1440160">
                  <a:extLst>
                    <a:ext uri="{9D8B030D-6E8A-4147-A177-3AD203B41FA5}">
                      <a16:colId xmlns:a16="http://schemas.microsoft.com/office/drawing/2014/main" val="1297180548"/>
                    </a:ext>
                  </a:extLst>
                </a:gridCol>
                <a:gridCol w="648072">
                  <a:extLst>
                    <a:ext uri="{9D8B030D-6E8A-4147-A177-3AD203B41FA5}">
                      <a16:colId xmlns:a16="http://schemas.microsoft.com/office/drawing/2014/main" val="1850053096"/>
                    </a:ext>
                  </a:extLst>
                </a:gridCol>
                <a:gridCol w="1656184">
                  <a:extLst>
                    <a:ext uri="{9D8B030D-6E8A-4147-A177-3AD203B41FA5}">
                      <a16:colId xmlns:a16="http://schemas.microsoft.com/office/drawing/2014/main" val="1239537650"/>
                    </a:ext>
                  </a:extLst>
                </a:gridCol>
              </a:tblGrid>
              <a:tr h="358180">
                <a:tc>
                  <a:txBody>
                    <a:bodyPr/>
                    <a:lstStyle/>
                    <a:p>
                      <a:r>
                        <a:rPr kumimoji="1" lang="ja-JP" altLang="en-US" sz="1200" b="0" dirty="0">
                          <a:solidFill>
                            <a:schemeClr val="tx1"/>
                          </a:solidFill>
                        </a:rPr>
                        <a:t>職業</a:t>
                      </a:r>
                      <a:endParaRPr kumimoji="1" lang="en-US" altLang="ja-JP" sz="1200" b="0" dirty="0">
                        <a:solidFill>
                          <a:schemeClr val="tx1"/>
                        </a:solidFill>
                      </a:endParaRPr>
                    </a:p>
                    <a:p>
                      <a:r>
                        <a:rPr kumimoji="1" lang="ja-JP" altLang="en-US" sz="1200" b="0" dirty="0">
                          <a:solidFill>
                            <a:schemeClr val="tx1"/>
                          </a:solidFill>
                        </a:rPr>
                        <a:t>部門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被推薦者氏名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撮影</a:t>
                      </a:r>
                      <a:endParaRPr kumimoji="1" lang="en-US" altLang="ja-JP" sz="1200" b="0" dirty="0">
                        <a:solidFill>
                          <a:schemeClr val="tx1"/>
                        </a:solidFill>
                      </a:endParaRPr>
                    </a:p>
                    <a:p>
                      <a:r>
                        <a:rPr kumimoji="1" lang="ja-JP" altLang="en-US" sz="1200" b="0" dirty="0">
                          <a:solidFill>
                            <a:schemeClr val="tx1"/>
                          </a:solidFill>
                        </a:rPr>
                        <a:t>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8613149"/>
                  </a:ext>
                </a:extLst>
              </a:tr>
            </a:tbl>
          </a:graphicData>
        </a:graphic>
      </p:graphicFrame>
      <p:graphicFrame>
        <p:nvGraphicFramePr>
          <p:cNvPr id="3" name="表 2"/>
          <p:cNvGraphicFramePr>
            <a:graphicFrameLocks noGrp="1" noChangeAspect="1"/>
          </p:cNvGraphicFramePr>
          <p:nvPr>
            <p:extLst>
              <p:ext uri="{D42A27DB-BD31-4B8C-83A1-F6EECF244321}">
                <p14:modId xmlns:p14="http://schemas.microsoft.com/office/powerpoint/2010/main" val="3718775277"/>
              </p:ext>
            </p:extLst>
          </p:nvPr>
        </p:nvGraphicFramePr>
        <p:xfrm>
          <a:off x="332656" y="4064520"/>
          <a:ext cx="6264696" cy="815278"/>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3054784901"/>
                    </a:ext>
                  </a:extLst>
                </a:gridCol>
                <a:gridCol w="5688632">
                  <a:extLst>
                    <a:ext uri="{9D8B030D-6E8A-4147-A177-3AD203B41FA5}">
                      <a16:colId xmlns:a16="http://schemas.microsoft.com/office/drawing/2014/main" val="3503925816"/>
                    </a:ext>
                  </a:extLst>
                </a:gridCol>
              </a:tblGrid>
              <a:tr h="815278">
                <a:tc>
                  <a:txBody>
                    <a:bodyPr/>
                    <a:lstStyle/>
                    <a:p>
                      <a:pPr algn="ctr"/>
                      <a:r>
                        <a:rPr kumimoji="1" lang="ja-JP" altLang="en-US" sz="1200" b="0" dirty="0">
                          <a:solidFill>
                            <a:schemeClr val="tx1"/>
                          </a:solidFill>
                        </a:rPr>
                        <a:t>写真</a:t>
                      </a:r>
                      <a:endParaRPr kumimoji="1" lang="en-US" altLang="ja-JP" sz="1200" b="0" dirty="0">
                        <a:solidFill>
                          <a:schemeClr val="tx1"/>
                        </a:solidFill>
                      </a:endParaRPr>
                    </a:p>
                    <a:p>
                      <a:pPr algn="ctr"/>
                      <a:r>
                        <a:rPr kumimoji="1" lang="ja-JP" altLang="en-US" sz="1200" b="0" dirty="0">
                          <a:solidFill>
                            <a:schemeClr val="tx1"/>
                          </a:solidFill>
                        </a:rPr>
                        <a:t>説明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2334357"/>
                  </a:ext>
                </a:extLst>
              </a:tr>
            </a:tbl>
          </a:graphicData>
        </a:graphic>
      </p:graphicFrame>
      <p:graphicFrame>
        <p:nvGraphicFramePr>
          <p:cNvPr id="25" name="表 24"/>
          <p:cNvGraphicFramePr>
            <a:graphicFrameLocks noGrp="1"/>
          </p:cNvGraphicFramePr>
          <p:nvPr>
            <p:extLst>
              <p:ext uri="{D42A27DB-BD31-4B8C-83A1-F6EECF244321}">
                <p14:modId xmlns:p14="http://schemas.microsoft.com/office/powerpoint/2010/main" val="424640567"/>
              </p:ext>
            </p:extLst>
          </p:nvPr>
        </p:nvGraphicFramePr>
        <p:xfrm>
          <a:off x="332656" y="9009827"/>
          <a:ext cx="6264696" cy="815278"/>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3054784901"/>
                    </a:ext>
                  </a:extLst>
                </a:gridCol>
                <a:gridCol w="5688632">
                  <a:extLst>
                    <a:ext uri="{9D8B030D-6E8A-4147-A177-3AD203B41FA5}">
                      <a16:colId xmlns:a16="http://schemas.microsoft.com/office/drawing/2014/main" val="3503925816"/>
                    </a:ext>
                  </a:extLst>
                </a:gridCol>
              </a:tblGrid>
              <a:tr h="815278">
                <a:tc>
                  <a:txBody>
                    <a:bodyPr/>
                    <a:lstStyle/>
                    <a:p>
                      <a:pPr algn="ctr"/>
                      <a:r>
                        <a:rPr kumimoji="1" lang="ja-JP" altLang="en-US" sz="1200" b="0" dirty="0">
                          <a:solidFill>
                            <a:schemeClr val="tx1"/>
                          </a:solidFill>
                        </a:rPr>
                        <a:t>写真</a:t>
                      </a:r>
                      <a:endParaRPr kumimoji="1" lang="en-US" altLang="ja-JP" sz="1200" b="0" dirty="0">
                        <a:solidFill>
                          <a:schemeClr val="tx1"/>
                        </a:solidFill>
                      </a:endParaRPr>
                    </a:p>
                    <a:p>
                      <a:pPr algn="ctr"/>
                      <a:r>
                        <a:rPr kumimoji="1" lang="ja-JP" altLang="en-US" sz="1200" b="0" dirty="0">
                          <a:solidFill>
                            <a:schemeClr val="tx1"/>
                          </a:solidFill>
                        </a:rPr>
                        <a:t>説明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2334357"/>
                  </a:ext>
                </a:extLst>
              </a:tr>
            </a:tbl>
          </a:graphicData>
        </a:graphic>
      </p:graphicFrame>
      <p:graphicFrame>
        <p:nvGraphicFramePr>
          <p:cNvPr id="26" name="表 25"/>
          <p:cNvGraphicFramePr>
            <a:graphicFrameLocks noGrp="1"/>
          </p:cNvGraphicFramePr>
          <p:nvPr>
            <p:extLst>
              <p:ext uri="{D42A27DB-BD31-4B8C-83A1-F6EECF244321}">
                <p14:modId xmlns:p14="http://schemas.microsoft.com/office/powerpoint/2010/main" val="1880380026"/>
              </p:ext>
            </p:extLst>
          </p:nvPr>
        </p:nvGraphicFramePr>
        <p:xfrm>
          <a:off x="692692" y="5025008"/>
          <a:ext cx="6120683" cy="457200"/>
        </p:xfrm>
        <a:graphic>
          <a:graphicData uri="http://schemas.openxmlformats.org/drawingml/2006/table">
            <a:tbl>
              <a:tblPr firstRow="1" bandRow="1">
                <a:tableStyleId>{5C22544A-7EE6-4342-B048-85BDC9FD1C3A}</a:tableStyleId>
              </a:tblPr>
              <a:tblGrid>
                <a:gridCol w="504059">
                  <a:extLst>
                    <a:ext uri="{9D8B030D-6E8A-4147-A177-3AD203B41FA5}">
                      <a16:colId xmlns:a16="http://schemas.microsoft.com/office/drawing/2014/main" val="2440440742"/>
                    </a:ext>
                  </a:extLst>
                </a:gridCol>
                <a:gridCol w="1224136">
                  <a:extLst>
                    <a:ext uri="{9D8B030D-6E8A-4147-A177-3AD203B41FA5}">
                      <a16:colId xmlns:a16="http://schemas.microsoft.com/office/drawing/2014/main" val="4116216465"/>
                    </a:ext>
                  </a:extLst>
                </a:gridCol>
                <a:gridCol w="648072">
                  <a:extLst>
                    <a:ext uri="{9D8B030D-6E8A-4147-A177-3AD203B41FA5}">
                      <a16:colId xmlns:a16="http://schemas.microsoft.com/office/drawing/2014/main" val="2708224815"/>
                    </a:ext>
                  </a:extLst>
                </a:gridCol>
                <a:gridCol w="1440160">
                  <a:extLst>
                    <a:ext uri="{9D8B030D-6E8A-4147-A177-3AD203B41FA5}">
                      <a16:colId xmlns:a16="http://schemas.microsoft.com/office/drawing/2014/main" val="1297180548"/>
                    </a:ext>
                  </a:extLst>
                </a:gridCol>
                <a:gridCol w="720080">
                  <a:extLst>
                    <a:ext uri="{9D8B030D-6E8A-4147-A177-3AD203B41FA5}">
                      <a16:colId xmlns:a16="http://schemas.microsoft.com/office/drawing/2014/main" val="1850053096"/>
                    </a:ext>
                  </a:extLst>
                </a:gridCol>
                <a:gridCol w="1584176">
                  <a:extLst>
                    <a:ext uri="{9D8B030D-6E8A-4147-A177-3AD203B41FA5}">
                      <a16:colId xmlns:a16="http://schemas.microsoft.com/office/drawing/2014/main" val="1239537650"/>
                    </a:ext>
                  </a:extLst>
                </a:gridCol>
              </a:tblGrid>
              <a:tr h="358180">
                <a:tc>
                  <a:txBody>
                    <a:bodyPr/>
                    <a:lstStyle/>
                    <a:p>
                      <a:r>
                        <a:rPr kumimoji="1" lang="ja-JP" altLang="en-US" sz="1200" b="0" dirty="0">
                          <a:solidFill>
                            <a:schemeClr val="tx1"/>
                          </a:solidFill>
                        </a:rPr>
                        <a:t>職業</a:t>
                      </a:r>
                      <a:endParaRPr kumimoji="1" lang="en-US" altLang="ja-JP" sz="1200" b="0" dirty="0">
                        <a:solidFill>
                          <a:schemeClr val="tx1"/>
                        </a:solidFill>
                      </a:endParaRPr>
                    </a:p>
                    <a:p>
                      <a:r>
                        <a:rPr kumimoji="1" lang="ja-JP" altLang="en-US" sz="1200" b="0" dirty="0">
                          <a:solidFill>
                            <a:schemeClr val="tx1"/>
                          </a:solidFill>
                        </a:rPr>
                        <a:t>部門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被推薦者氏名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撮影</a:t>
                      </a:r>
                      <a:endParaRPr kumimoji="1" lang="en-US" altLang="ja-JP" sz="1200" b="0" dirty="0">
                        <a:solidFill>
                          <a:schemeClr val="tx1"/>
                        </a:solidFill>
                      </a:endParaRPr>
                    </a:p>
                    <a:p>
                      <a:r>
                        <a:rPr kumimoji="1" lang="ja-JP" altLang="en-US" sz="1200" b="0" dirty="0">
                          <a:solidFill>
                            <a:schemeClr val="tx1"/>
                          </a:solidFill>
                        </a:rPr>
                        <a:t>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8613149"/>
                  </a:ext>
                </a:extLst>
              </a:tr>
            </a:tbl>
          </a:graphicData>
        </a:graphic>
      </p:graphicFrame>
      <p:sp>
        <p:nvSpPr>
          <p:cNvPr id="11" name="テキスト ボックス 10"/>
          <p:cNvSpPr txBox="1"/>
          <p:nvPr/>
        </p:nvSpPr>
        <p:spPr>
          <a:xfrm>
            <a:off x="332656" y="704528"/>
            <a:ext cx="1080120" cy="276999"/>
          </a:xfrm>
          <a:prstGeom prst="rect">
            <a:avLst/>
          </a:prstGeom>
          <a:noFill/>
        </p:spPr>
        <p:txBody>
          <a:bodyPr wrap="square" rtlCol="0">
            <a:spAutoFit/>
          </a:bodyPr>
          <a:lstStyle/>
          <a:p>
            <a:pPr algn="just"/>
            <a:r>
              <a:rPr lang="ja-JP" altLang="en-US" sz="1200" dirty="0">
                <a:latin typeface="ＭＳ ゴシック" panose="020B0609070205080204" pitchFamily="49" charset="-128"/>
                <a:ea typeface="ＭＳ ゴシック" panose="020B0609070205080204" pitchFamily="49" charset="-128"/>
              </a:rPr>
              <a:t>写真添付欄</a:t>
            </a:r>
          </a:p>
        </p:txBody>
      </p:sp>
      <p:sp>
        <p:nvSpPr>
          <p:cNvPr id="12" name="テキスト ボックス 11"/>
          <p:cNvSpPr txBox="1"/>
          <p:nvPr/>
        </p:nvSpPr>
        <p:spPr>
          <a:xfrm>
            <a:off x="332656" y="968177"/>
            <a:ext cx="6264696" cy="295113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normAutofit/>
          </a:bodyPr>
          <a:lstStyle/>
          <a:p>
            <a:pPr algn="just">
              <a:lnSpc>
                <a:spcPts val="1400"/>
              </a:lnSpc>
            </a:pPr>
            <a:r>
              <a:rPr lang="ja-JP" altLang="en-US" sz="1200" dirty="0">
                <a:latin typeface="ＭＳ ゴシック" panose="020B0609070205080204" pitchFamily="49" charset="-128"/>
                <a:ea typeface="ＭＳ ゴシック" panose="020B0609070205080204" pitchFamily="49" charset="-128"/>
              </a:rPr>
              <a:t>写真添付の際の留意事項（本様式使用の際は本記述を削除してから写真を添付すること。）</a:t>
            </a: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r>
              <a:rPr lang="ja-JP" altLang="en-US" sz="1200" dirty="0">
                <a:latin typeface="ＭＳ ゴシック" panose="020B0609070205080204" pitchFamily="49" charset="-128"/>
                <a:ea typeface="ＭＳ ゴシック" panose="020B0609070205080204" pitchFamily="49" charset="-128"/>
              </a:rPr>
              <a:t>・審査委員会での審査の参考とするため、調書（２）～（４）に記載した技能･功績等が具体的に分かる作品の写真や作業風景等の写真を「写真添付欄」内に添付し、写真の内容についての説明を「写真説明」欄に簡潔に記入すること。なお、各調書の内容と関連性が低いと審査委員会で判断された写真は、審査の参考とはしない可能性があることに留意されたい。</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・被推薦者本人と分かる直近１年以内</a:t>
            </a:r>
            <a:r>
              <a:rPr lang="ja-JP" altLang="en-US" sz="1200" dirty="0">
                <a:solidFill>
                  <a:schemeClr val="tx1"/>
                </a:solidFill>
                <a:latin typeface="ＭＳ ゴシック" panose="020B0609070205080204" pitchFamily="49" charset="-128"/>
                <a:ea typeface="ＭＳ ゴシック" panose="020B0609070205080204" pitchFamily="49" charset="-128"/>
              </a:rPr>
              <a:t>に撮影された</a:t>
            </a:r>
            <a:r>
              <a:rPr lang="ja-JP" altLang="en-US" sz="1200" dirty="0">
                <a:latin typeface="ＭＳ ゴシック" panose="020B0609070205080204" pitchFamily="49" charset="-128"/>
                <a:ea typeface="ＭＳ ゴシック" panose="020B0609070205080204" pitchFamily="49" charset="-128"/>
              </a:rPr>
              <a:t>作業風景の写真を最低１枚以上添付すること。</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・写真の枚数に制限はないが、写真様式は計</a:t>
            </a:r>
            <a:r>
              <a:rPr lang="en-US" altLang="ja-JP" sz="1200" dirty="0">
                <a:latin typeface="ＭＳ ゴシック" panose="020B0609070205080204" pitchFamily="49" charset="-128"/>
                <a:ea typeface="ＭＳ ゴシック" panose="020B0609070205080204" pitchFamily="49" charset="-128"/>
              </a:rPr>
              <a:t>10</a:t>
            </a:r>
            <a:r>
              <a:rPr lang="ja-JP" altLang="en-US" sz="1200" dirty="0">
                <a:latin typeface="ＭＳ ゴシック" panose="020B0609070205080204" pitchFamily="49" charset="-128"/>
                <a:ea typeface="ＭＳ ゴシック" panose="020B0609070205080204" pitchFamily="49" charset="-128"/>
              </a:rPr>
              <a:t>枚以内とすること。写真は必ず写真添付欄内に収め、本ファイルを含む推薦書類の合計サイズが被推薦者１人につき指定された容量</a:t>
            </a:r>
            <a:r>
              <a:rPr lang="ja-JP" altLang="en-US" sz="1200" dirty="0">
                <a:solidFill>
                  <a:schemeClr val="tx1"/>
                </a:solidFill>
                <a:latin typeface="ＭＳ ゴシック" panose="020B0609070205080204" pitchFamily="49" charset="-128"/>
                <a:ea typeface="ＭＳ ゴシック" panose="020B0609070205080204" pitchFamily="49" charset="-128"/>
              </a:rPr>
              <a:t>以内</a:t>
            </a:r>
            <a:r>
              <a:rPr lang="ja-JP" altLang="en-US" sz="1200" dirty="0">
                <a:latin typeface="ＭＳ ゴシック" panose="020B0609070205080204" pitchFamily="49" charset="-128"/>
                <a:ea typeface="ＭＳ ゴシック" panose="020B0609070205080204" pitchFamily="49" charset="-128"/>
              </a:rPr>
              <a:t>となるよう、適宜トリミング部分の削除や不鮮明にならない範囲での画像圧縮等を行うこと。</a:t>
            </a: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r>
              <a:rPr lang="ja-JP" altLang="en-US" sz="1200" dirty="0">
                <a:latin typeface="ＭＳ ゴシック" panose="020B0609070205080204" pitchFamily="49" charset="-128"/>
                <a:ea typeface="ＭＳ ゴシック" panose="020B0609070205080204" pitchFamily="49" charset="-128"/>
              </a:rPr>
              <a:t>・本様式のレイアウト変更（各欄の場所移動やサイズの変更等）はしないこと。</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・改善事案等の功績を記載する場合、写真に代えて図表を添付しても差し支えない。</a:t>
            </a:r>
          </a:p>
        </p:txBody>
      </p:sp>
      <p:sp>
        <p:nvSpPr>
          <p:cNvPr id="14" name="テキスト ボックス 13"/>
          <p:cNvSpPr txBox="1"/>
          <p:nvPr/>
        </p:nvSpPr>
        <p:spPr>
          <a:xfrm>
            <a:off x="-4267472" y="2856343"/>
            <a:ext cx="4176464" cy="1360577"/>
          </a:xfrm>
          <a:prstGeom prst="rect">
            <a:avLst/>
          </a:prstGeom>
          <a:ln/>
        </p:spPr>
        <p:style>
          <a:lnRef idx="2">
            <a:schemeClr val="accent1"/>
          </a:lnRef>
          <a:fillRef idx="1">
            <a:schemeClr val="lt1"/>
          </a:fillRef>
          <a:effectRef idx="0">
            <a:schemeClr val="accent1"/>
          </a:effectRef>
          <a:fontRef idx="minor">
            <a:schemeClr val="dk1"/>
          </a:fontRef>
        </p:style>
        <p:txBody>
          <a:bodyPr wrap="square" rtlCol="0">
            <a:normAutofit/>
          </a:bodyPr>
          <a:lstStyle/>
          <a:p>
            <a:pPr algn="just">
              <a:lnSpc>
                <a:spcPts val="1400"/>
              </a:lnSpc>
            </a:pPr>
            <a:r>
              <a:rPr lang="ja-JP" altLang="en-US" sz="1600" dirty="0">
                <a:latin typeface="ＭＳ ゴシック" panose="020B0609070205080204" pitchFamily="49" charset="-128"/>
                <a:ea typeface="ＭＳ ゴシック" panose="020B0609070205080204" pitchFamily="49" charset="-128"/>
              </a:rPr>
              <a:t>写真添付の際の留意事項補足</a:t>
            </a:r>
            <a:endParaRPr lang="en-US" altLang="ja-JP" sz="1600" dirty="0">
              <a:latin typeface="ＭＳ ゴシック" panose="020B0609070205080204" pitchFamily="49" charset="-128"/>
              <a:ea typeface="ＭＳ ゴシック" panose="020B0609070205080204" pitchFamily="49" charset="-128"/>
            </a:endParaRPr>
          </a:p>
          <a:p>
            <a:pPr algn="just">
              <a:lnSpc>
                <a:spcPts val="1400"/>
              </a:lnSpc>
            </a:pP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r>
              <a:rPr lang="ja-JP" altLang="en-US" sz="1200" dirty="0">
                <a:latin typeface="ＭＳ ゴシック" panose="020B0609070205080204" pitchFamily="49" charset="-128"/>
                <a:ea typeface="ＭＳ ゴシック" panose="020B0609070205080204" pitchFamily="49" charset="-128"/>
              </a:rPr>
              <a:t>・直近１年以内･･･</a:t>
            </a:r>
            <a:r>
              <a:rPr lang="ja-JP" altLang="en-US" sz="1200" b="1" u="sng" dirty="0">
                <a:solidFill>
                  <a:srgbClr val="FF0000"/>
                </a:solidFill>
                <a:latin typeface="ＭＳ ゴシック" panose="020B0609070205080204" pitchFamily="49" charset="-128"/>
                <a:ea typeface="ＭＳ ゴシック" panose="020B0609070205080204" pitchFamily="49" charset="-128"/>
              </a:rPr>
              <a:t>令和４年４月１日～令和５年３月</a:t>
            </a:r>
            <a:r>
              <a:rPr lang="en-US" altLang="ja-JP" sz="1200" b="1" u="sng" dirty="0">
                <a:solidFill>
                  <a:srgbClr val="FF0000"/>
                </a:solidFill>
                <a:latin typeface="ＭＳ ゴシック" panose="020B0609070205080204" pitchFamily="49" charset="-128"/>
                <a:ea typeface="ＭＳ ゴシック" panose="020B0609070205080204" pitchFamily="49" charset="-128"/>
              </a:rPr>
              <a:t>31</a:t>
            </a:r>
            <a:r>
              <a:rPr lang="ja-JP" altLang="en-US" sz="1200" b="1" u="sng" dirty="0">
                <a:solidFill>
                  <a:srgbClr val="FF0000"/>
                </a:solidFill>
                <a:latin typeface="ＭＳ ゴシック" panose="020B0609070205080204" pitchFamily="49" charset="-128"/>
                <a:ea typeface="ＭＳ ゴシック" panose="020B0609070205080204" pitchFamily="49" charset="-128"/>
              </a:rPr>
              <a:t>日</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・本ファイルを含む推薦書類の合計サイズが被推薦者１人につき合計</a:t>
            </a:r>
            <a:r>
              <a:rPr lang="ja-JP" altLang="en-US" sz="1200" b="1" u="sng" dirty="0">
                <a:solidFill>
                  <a:srgbClr val="FF0000"/>
                </a:solidFill>
                <a:latin typeface="ＭＳ ゴシック" panose="020B0609070205080204" pitchFamily="49" charset="-128"/>
                <a:ea typeface="ＭＳ ゴシック" panose="020B0609070205080204" pitchFamily="49" charset="-128"/>
              </a:rPr>
              <a:t>１メガバイト以内</a:t>
            </a:r>
            <a:r>
              <a:rPr lang="ja-JP" altLang="en-US" sz="1200" dirty="0">
                <a:latin typeface="ＭＳ ゴシック" panose="020B0609070205080204" pitchFamily="49" charset="-128"/>
                <a:ea typeface="ＭＳ ゴシック" panose="020B0609070205080204" pitchFamily="49" charset="-128"/>
              </a:rPr>
              <a:t>とすること。</a:t>
            </a:r>
          </a:p>
        </p:txBody>
      </p:sp>
    </p:spTree>
    <p:extLst>
      <p:ext uri="{BB962C8B-B14F-4D97-AF65-F5344CB8AC3E}">
        <p14:creationId xmlns:p14="http://schemas.microsoft.com/office/powerpoint/2010/main" val="2511047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角丸四角形 5"/>
          <p:cNvSpPr/>
          <p:nvPr/>
        </p:nvSpPr>
        <p:spPr>
          <a:xfrm>
            <a:off x="332656" y="680144"/>
            <a:ext cx="6264696" cy="3286583"/>
          </a:xfrm>
          <a:prstGeom prst="roundRect">
            <a:avLst>
              <a:gd name="adj" fmla="val 649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27384" y="-15552"/>
            <a:ext cx="792088" cy="276999"/>
          </a:xfrm>
          <a:prstGeom prst="rect">
            <a:avLst/>
          </a:prstGeom>
          <a:noFill/>
        </p:spPr>
        <p:txBody>
          <a:bodyPr wrap="square" rtlCol="0">
            <a:spAutoFit/>
          </a:bodyPr>
          <a:lstStyle/>
          <a:p>
            <a:r>
              <a:rPr kumimoji="1" lang="ja-JP" altLang="en-US" sz="1200" dirty="0"/>
              <a:t>（様式４）</a:t>
            </a:r>
          </a:p>
        </p:txBody>
      </p:sp>
      <p:pic>
        <p:nvPicPr>
          <p:cNvPr id="24" name="図 23"/>
          <p:cNvPicPr>
            <a:picLocks noChangeAspect="1"/>
          </p:cNvPicPr>
          <p:nvPr/>
        </p:nvPicPr>
        <p:blipFill>
          <a:blip r:embed="rId2"/>
          <a:stretch>
            <a:fillRect/>
          </a:stretch>
        </p:blipFill>
        <p:spPr>
          <a:xfrm>
            <a:off x="332656" y="5601072"/>
            <a:ext cx="6264696" cy="3315875"/>
          </a:xfrm>
          <a:prstGeom prst="rect">
            <a:avLst/>
          </a:prstGeom>
        </p:spPr>
      </p:pic>
      <p:sp>
        <p:nvSpPr>
          <p:cNvPr id="27" name="テキスト ボックス 26"/>
          <p:cNvSpPr txBox="1"/>
          <p:nvPr/>
        </p:nvSpPr>
        <p:spPr>
          <a:xfrm>
            <a:off x="332657" y="5673080"/>
            <a:ext cx="1080120" cy="276999"/>
          </a:xfrm>
          <a:prstGeom prst="rect">
            <a:avLst/>
          </a:prstGeom>
          <a:noFill/>
        </p:spPr>
        <p:txBody>
          <a:bodyPr wrap="square" rtlCol="0">
            <a:spAutoFit/>
          </a:bodyPr>
          <a:lstStyle/>
          <a:p>
            <a:pPr algn="just"/>
            <a:r>
              <a:rPr lang="ja-JP" altLang="en-US" sz="1200" dirty="0">
                <a:latin typeface="ＭＳ ゴシック" panose="020B0609070205080204" pitchFamily="49" charset="-128"/>
                <a:ea typeface="ＭＳ ゴシック" panose="020B0609070205080204" pitchFamily="49" charset="-128"/>
              </a:rPr>
              <a:t>写真添付欄</a:t>
            </a:r>
          </a:p>
        </p:txBody>
      </p:sp>
      <p:graphicFrame>
        <p:nvGraphicFramePr>
          <p:cNvPr id="2" name="表 1"/>
          <p:cNvGraphicFramePr>
            <a:graphicFrameLocks noGrp="1"/>
          </p:cNvGraphicFramePr>
          <p:nvPr>
            <p:extLst>
              <p:ext uri="{D42A27DB-BD31-4B8C-83A1-F6EECF244321}">
                <p14:modId xmlns:p14="http://schemas.microsoft.com/office/powerpoint/2010/main" val="930504741"/>
              </p:ext>
            </p:extLst>
          </p:nvPr>
        </p:nvGraphicFramePr>
        <p:xfrm>
          <a:off x="692693" y="103312"/>
          <a:ext cx="6120683" cy="457200"/>
        </p:xfrm>
        <a:graphic>
          <a:graphicData uri="http://schemas.openxmlformats.org/drawingml/2006/table">
            <a:tbl>
              <a:tblPr firstRow="1" bandRow="1">
                <a:tableStyleId>{5C22544A-7EE6-4342-B048-85BDC9FD1C3A}</a:tableStyleId>
              </a:tblPr>
              <a:tblGrid>
                <a:gridCol w="504059">
                  <a:extLst>
                    <a:ext uri="{9D8B030D-6E8A-4147-A177-3AD203B41FA5}">
                      <a16:colId xmlns:a16="http://schemas.microsoft.com/office/drawing/2014/main" val="2440440742"/>
                    </a:ext>
                  </a:extLst>
                </a:gridCol>
                <a:gridCol w="1224136">
                  <a:extLst>
                    <a:ext uri="{9D8B030D-6E8A-4147-A177-3AD203B41FA5}">
                      <a16:colId xmlns:a16="http://schemas.microsoft.com/office/drawing/2014/main" val="4116216465"/>
                    </a:ext>
                  </a:extLst>
                </a:gridCol>
                <a:gridCol w="648072">
                  <a:extLst>
                    <a:ext uri="{9D8B030D-6E8A-4147-A177-3AD203B41FA5}">
                      <a16:colId xmlns:a16="http://schemas.microsoft.com/office/drawing/2014/main" val="2708224815"/>
                    </a:ext>
                  </a:extLst>
                </a:gridCol>
                <a:gridCol w="1440160">
                  <a:extLst>
                    <a:ext uri="{9D8B030D-6E8A-4147-A177-3AD203B41FA5}">
                      <a16:colId xmlns:a16="http://schemas.microsoft.com/office/drawing/2014/main" val="1297180548"/>
                    </a:ext>
                  </a:extLst>
                </a:gridCol>
                <a:gridCol w="648072">
                  <a:extLst>
                    <a:ext uri="{9D8B030D-6E8A-4147-A177-3AD203B41FA5}">
                      <a16:colId xmlns:a16="http://schemas.microsoft.com/office/drawing/2014/main" val="1850053096"/>
                    </a:ext>
                  </a:extLst>
                </a:gridCol>
                <a:gridCol w="1656184">
                  <a:extLst>
                    <a:ext uri="{9D8B030D-6E8A-4147-A177-3AD203B41FA5}">
                      <a16:colId xmlns:a16="http://schemas.microsoft.com/office/drawing/2014/main" val="1239537650"/>
                    </a:ext>
                  </a:extLst>
                </a:gridCol>
              </a:tblGrid>
              <a:tr h="358180">
                <a:tc>
                  <a:txBody>
                    <a:bodyPr/>
                    <a:lstStyle/>
                    <a:p>
                      <a:r>
                        <a:rPr kumimoji="1" lang="ja-JP" altLang="en-US" sz="1200" b="0" dirty="0">
                          <a:solidFill>
                            <a:schemeClr val="tx1"/>
                          </a:solidFill>
                        </a:rPr>
                        <a:t>職業</a:t>
                      </a:r>
                      <a:endParaRPr kumimoji="1" lang="en-US" altLang="ja-JP" sz="1200" b="0" dirty="0">
                        <a:solidFill>
                          <a:schemeClr val="tx1"/>
                        </a:solidFill>
                      </a:endParaRPr>
                    </a:p>
                    <a:p>
                      <a:r>
                        <a:rPr kumimoji="1" lang="ja-JP" altLang="en-US" sz="1200" b="0" dirty="0">
                          <a:solidFill>
                            <a:schemeClr val="tx1"/>
                          </a:solidFill>
                        </a:rPr>
                        <a:t>部門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被推薦者氏名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撮影</a:t>
                      </a:r>
                      <a:endParaRPr kumimoji="1" lang="en-US" altLang="ja-JP" sz="1200" b="0" dirty="0">
                        <a:solidFill>
                          <a:schemeClr val="tx1"/>
                        </a:solidFill>
                      </a:endParaRPr>
                    </a:p>
                    <a:p>
                      <a:r>
                        <a:rPr kumimoji="1" lang="ja-JP" altLang="en-US" sz="1200" b="0" dirty="0">
                          <a:solidFill>
                            <a:schemeClr val="tx1"/>
                          </a:solidFill>
                        </a:rPr>
                        <a:t>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8613149"/>
                  </a:ext>
                </a:extLst>
              </a:tr>
            </a:tbl>
          </a:graphicData>
        </a:graphic>
      </p:graphicFrame>
      <p:graphicFrame>
        <p:nvGraphicFramePr>
          <p:cNvPr id="3" name="表 2"/>
          <p:cNvGraphicFramePr>
            <a:graphicFrameLocks noGrp="1" noChangeAspect="1"/>
          </p:cNvGraphicFramePr>
          <p:nvPr>
            <p:extLst>
              <p:ext uri="{D42A27DB-BD31-4B8C-83A1-F6EECF244321}">
                <p14:modId xmlns:p14="http://schemas.microsoft.com/office/powerpoint/2010/main" val="3718775277"/>
              </p:ext>
            </p:extLst>
          </p:nvPr>
        </p:nvGraphicFramePr>
        <p:xfrm>
          <a:off x="332656" y="4064520"/>
          <a:ext cx="6264696" cy="815278"/>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3054784901"/>
                    </a:ext>
                  </a:extLst>
                </a:gridCol>
                <a:gridCol w="5688632">
                  <a:extLst>
                    <a:ext uri="{9D8B030D-6E8A-4147-A177-3AD203B41FA5}">
                      <a16:colId xmlns:a16="http://schemas.microsoft.com/office/drawing/2014/main" val="3503925816"/>
                    </a:ext>
                  </a:extLst>
                </a:gridCol>
              </a:tblGrid>
              <a:tr h="815278">
                <a:tc>
                  <a:txBody>
                    <a:bodyPr/>
                    <a:lstStyle/>
                    <a:p>
                      <a:pPr algn="ctr"/>
                      <a:r>
                        <a:rPr kumimoji="1" lang="ja-JP" altLang="en-US" sz="1200" b="0" dirty="0">
                          <a:solidFill>
                            <a:schemeClr val="tx1"/>
                          </a:solidFill>
                        </a:rPr>
                        <a:t>写真</a:t>
                      </a:r>
                      <a:endParaRPr kumimoji="1" lang="en-US" altLang="ja-JP" sz="1200" b="0" dirty="0">
                        <a:solidFill>
                          <a:schemeClr val="tx1"/>
                        </a:solidFill>
                      </a:endParaRPr>
                    </a:p>
                    <a:p>
                      <a:pPr algn="ctr"/>
                      <a:r>
                        <a:rPr kumimoji="1" lang="ja-JP" altLang="en-US" sz="1200" b="0" dirty="0">
                          <a:solidFill>
                            <a:schemeClr val="tx1"/>
                          </a:solidFill>
                        </a:rPr>
                        <a:t>説明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2334357"/>
                  </a:ext>
                </a:extLst>
              </a:tr>
            </a:tbl>
          </a:graphicData>
        </a:graphic>
      </p:graphicFrame>
      <p:graphicFrame>
        <p:nvGraphicFramePr>
          <p:cNvPr id="25" name="表 24"/>
          <p:cNvGraphicFramePr>
            <a:graphicFrameLocks noGrp="1"/>
          </p:cNvGraphicFramePr>
          <p:nvPr>
            <p:extLst>
              <p:ext uri="{D42A27DB-BD31-4B8C-83A1-F6EECF244321}">
                <p14:modId xmlns:p14="http://schemas.microsoft.com/office/powerpoint/2010/main" val="424640567"/>
              </p:ext>
            </p:extLst>
          </p:nvPr>
        </p:nvGraphicFramePr>
        <p:xfrm>
          <a:off x="332656" y="9009827"/>
          <a:ext cx="6264696" cy="815278"/>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3054784901"/>
                    </a:ext>
                  </a:extLst>
                </a:gridCol>
                <a:gridCol w="5688632">
                  <a:extLst>
                    <a:ext uri="{9D8B030D-6E8A-4147-A177-3AD203B41FA5}">
                      <a16:colId xmlns:a16="http://schemas.microsoft.com/office/drawing/2014/main" val="3503925816"/>
                    </a:ext>
                  </a:extLst>
                </a:gridCol>
              </a:tblGrid>
              <a:tr h="815278">
                <a:tc>
                  <a:txBody>
                    <a:bodyPr/>
                    <a:lstStyle/>
                    <a:p>
                      <a:pPr algn="ctr"/>
                      <a:r>
                        <a:rPr kumimoji="1" lang="ja-JP" altLang="en-US" sz="1200" b="0" dirty="0">
                          <a:solidFill>
                            <a:schemeClr val="tx1"/>
                          </a:solidFill>
                        </a:rPr>
                        <a:t>写真</a:t>
                      </a:r>
                      <a:endParaRPr kumimoji="1" lang="en-US" altLang="ja-JP" sz="1200" b="0" dirty="0">
                        <a:solidFill>
                          <a:schemeClr val="tx1"/>
                        </a:solidFill>
                      </a:endParaRPr>
                    </a:p>
                    <a:p>
                      <a:pPr algn="ctr"/>
                      <a:r>
                        <a:rPr kumimoji="1" lang="ja-JP" altLang="en-US" sz="1200" b="0" dirty="0">
                          <a:solidFill>
                            <a:schemeClr val="tx1"/>
                          </a:solidFill>
                        </a:rPr>
                        <a:t>説明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2334357"/>
                  </a:ext>
                </a:extLst>
              </a:tr>
            </a:tbl>
          </a:graphicData>
        </a:graphic>
      </p:graphicFrame>
      <p:graphicFrame>
        <p:nvGraphicFramePr>
          <p:cNvPr id="26" name="表 25"/>
          <p:cNvGraphicFramePr>
            <a:graphicFrameLocks noGrp="1"/>
          </p:cNvGraphicFramePr>
          <p:nvPr>
            <p:extLst>
              <p:ext uri="{D42A27DB-BD31-4B8C-83A1-F6EECF244321}">
                <p14:modId xmlns:p14="http://schemas.microsoft.com/office/powerpoint/2010/main" val="1880380026"/>
              </p:ext>
            </p:extLst>
          </p:nvPr>
        </p:nvGraphicFramePr>
        <p:xfrm>
          <a:off x="692692" y="5025008"/>
          <a:ext cx="6120683" cy="457200"/>
        </p:xfrm>
        <a:graphic>
          <a:graphicData uri="http://schemas.openxmlformats.org/drawingml/2006/table">
            <a:tbl>
              <a:tblPr firstRow="1" bandRow="1">
                <a:tableStyleId>{5C22544A-7EE6-4342-B048-85BDC9FD1C3A}</a:tableStyleId>
              </a:tblPr>
              <a:tblGrid>
                <a:gridCol w="504059">
                  <a:extLst>
                    <a:ext uri="{9D8B030D-6E8A-4147-A177-3AD203B41FA5}">
                      <a16:colId xmlns:a16="http://schemas.microsoft.com/office/drawing/2014/main" val="2440440742"/>
                    </a:ext>
                  </a:extLst>
                </a:gridCol>
                <a:gridCol w="1224136">
                  <a:extLst>
                    <a:ext uri="{9D8B030D-6E8A-4147-A177-3AD203B41FA5}">
                      <a16:colId xmlns:a16="http://schemas.microsoft.com/office/drawing/2014/main" val="4116216465"/>
                    </a:ext>
                  </a:extLst>
                </a:gridCol>
                <a:gridCol w="648072">
                  <a:extLst>
                    <a:ext uri="{9D8B030D-6E8A-4147-A177-3AD203B41FA5}">
                      <a16:colId xmlns:a16="http://schemas.microsoft.com/office/drawing/2014/main" val="2708224815"/>
                    </a:ext>
                  </a:extLst>
                </a:gridCol>
                <a:gridCol w="1440160">
                  <a:extLst>
                    <a:ext uri="{9D8B030D-6E8A-4147-A177-3AD203B41FA5}">
                      <a16:colId xmlns:a16="http://schemas.microsoft.com/office/drawing/2014/main" val="1297180548"/>
                    </a:ext>
                  </a:extLst>
                </a:gridCol>
                <a:gridCol w="720080">
                  <a:extLst>
                    <a:ext uri="{9D8B030D-6E8A-4147-A177-3AD203B41FA5}">
                      <a16:colId xmlns:a16="http://schemas.microsoft.com/office/drawing/2014/main" val="1850053096"/>
                    </a:ext>
                  </a:extLst>
                </a:gridCol>
                <a:gridCol w="1584176">
                  <a:extLst>
                    <a:ext uri="{9D8B030D-6E8A-4147-A177-3AD203B41FA5}">
                      <a16:colId xmlns:a16="http://schemas.microsoft.com/office/drawing/2014/main" val="1239537650"/>
                    </a:ext>
                  </a:extLst>
                </a:gridCol>
              </a:tblGrid>
              <a:tr h="358180">
                <a:tc>
                  <a:txBody>
                    <a:bodyPr/>
                    <a:lstStyle/>
                    <a:p>
                      <a:r>
                        <a:rPr kumimoji="1" lang="ja-JP" altLang="en-US" sz="1200" b="0" dirty="0">
                          <a:solidFill>
                            <a:schemeClr val="tx1"/>
                          </a:solidFill>
                        </a:rPr>
                        <a:t>職業</a:t>
                      </a:r>
                      <a:endParaRPr kumimoji="1" lang="en-US" altLang="ja-JP" sz="1200" b="0" dirty="0">
                        <a:solidFill>
                          <a:schemeClr val="tx1"/>
                        </a:solidFill>
                      </a:endParaRPr>
                    </a:p>
                    <a:p>
                      <a:r>
                        <a:rPr kumimoji="1" lang="ja-JP" altLang="en-US" sz="1200" b="0" dirty="0">
                          <a:solidFill>
                            <a:schemeClr val="tx1"/>
                          </a:solidFill>
                        </a:rPr>
                        <a:t>部門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被推薦者氏名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撮影</a:t>
                      </a:r>
                      <a:endParaRPr kumimoji="1" lang="en-US" altLang="ja-JP" sz="1200" b="0" dirty="0">
                        <a:solidFill>
                          <a:schemeClr val="tx1"/>
                        </a:solidFill>
                      </a:endParaRPr>
                    </a:p>
                    <a:p>
                      <a:r>
                        <a:rPr kumimoji="1" lang="ja-JP" altLang="en-US" sz="1200" b="0" dirty="0">
                          <a:solidFill>
                            <a:schemeClr val="tx1"/>
                          </a:solidFill>
                        </a:rPr>
                        <a:t>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8613149"/>
                  </a:ext>
                </a:extLst>
              </a:tr>
            </a:tbl>
          </a:graphicData>
        </a:graphic>
      </p:graphicFrame>
      <p:sp>
        <p:nvSpPr>
          <p:cNvPr id="11" name="テキスト ボックス 10"/>
          <p:cNvSpPr txBox="1"/>
          <p:nvPr/>
        </p:nvSpPr>
        <p:spPr>
          <a:xfrm>
            <a:off x="332656" y="704528"/>
            <a:ext cx="1080120" cy="276999"/>
          </a:xfrm>
          <a:prstGeom prst="rect">
            <a:avLst/>
          </a:prstGeom>
          <a:noFill/>
        </p:spPr>
        <p:txBody>
          <a:bodyPr wrap="square" rtlCol="0">
            <a:spAutoFit/>
          </a:bodyPr>
          <a:lstStyle/>
          <a:p>
            <a:pPr algn="just"/>
            <a:r>
              <a:rPr lang="ja-JP" altLang="en-US" sz="1200" dirty="0">
                <a:latin typeface="ＭＳ ゴシック" panose="020B0609070205080204" pitchFamily="49" charset="-128"/>
                <a:ea typeface="ＭＳ ゴシック" panose="020B0609070205080204" pitchFamily="49" charset="-128"/>
              </a:rPr>
              <a:t>写真添付欄</a:t>
            </a:r>
          </a:p>
        </p:txBody>
      </p:sp>
      <p:sp>
        <p:nvSpPr>
          <p:cNvPr id="12" name="テキスト ボックス 11"/>
          <p:cNvSpPr txBox="1"/>
          <p:nvPr/>
        </p:nvSpPr>
        <p:spPr>
          <a:xfrm>
            <a:off x="332656" y="968177"/>
            <a:ext cx="6264696" cy="295113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normAutofit/>
          </a:bodyPr>
          <a:lstStyle/>
          <a:p>
            <a:pPr algn="just">
              <a:lnSpc>
                <a:spcPts val="1400"/>
              </a:lnSpc>
            </a:pPr>
            <a:r>
              <a:rPr lang="ja-JP" altLang="en-US" sz="1200" dirty="0">
                <a:latin typeface="ＭＳ ゴシック" panose="020B0609070205080204" pitchFamily="49" charset="-128"/>
                <a:ea typeface="ＭＳ ゴシック" panose="020B0609070205080204" pitchFamily="49" charset="-128"/>
              </a:rPr>
              <a:t>写真添付の際の留意事項（本様式使用の際は本記述を削除してから写真を添付すること。）</a:t>
            </a: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r>
              <a:rPr lang="ja-JP" altLang="en-US" sz="1200" dirty="0">
                <a:latin typeface="ＭＳ ゴシック" panose="020B0609070205080204" pitchFamily="49" charset="-128"/>
                <a:ea typeface="ＭＳ ゴシック" panose="020B0609070205080204" pitchFamily="49" charset="-128"/>
              </a:rPr>
              <a:t>・審査委員会での審査の参考とするため、調書（２）～（４）に記載した技能･功績等が具体的に分かる作品の写真や作業風景等の写真を「写真添付欄」内に添付し、写真の内容についての説明を「写真説明」欄に簡潔に記入すること。なお、各調書の内容と関連性が低いと審査委員会で判断された写真は、審査の参考とはしない可能性があることに留意されたい。</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・被推薦者本人と分かる直近１年以内</a:t>
            </a:r>
            <a:r>
              <a:rPr lang="ja-JP" altLang="en-US" sz="1200" dirty="0">
                <a:solidFill>
                  <a:schemeClr val="tx1"/>
                </a:solidFill>
                <a:latin typeface="ＭＳ ゴシック" panose="020B0609070205080204" pitchFamily="49" charset="-128"/>
                <a:ea typeface="ＭＳ ゴシック" panose="020B0609070205080204" pitchFamily="49" charset="-128"/>
              </a:rPr>
              <a:t>に撮影された</a:t>
            </a:r>
            <a:r>
              <a:rPr lang="ja-JP" altLang="en-US" sz="1200" dirty="0">
                <a:latin typeface="ＭＳ ゴシック" panose="020B0609070205080204" pitchFamily="49" charset="-128"/>
                <a:ea typeface="ＭＳ ゴシック" panose="020B0609070205080204" pitchFamily="49" charset="-128"/>
              </a:rPr>
              <a:t>作業風景の写真を最低１枚以上添付すること。</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・写真の枚数に制限はないが、写真様式は計</a:t>
            </a:r>
            <a:r>
              <a:rPr lang="en-US" altLang="ja-JP" sz="1200" dirty="0">
                <a:latin typeface="ＭＳ ゴシック" panose="020B0609070205080204" pitchFamily="49" charset="-128"/>
                <a:ea typeface="ＭＳ ゴシック" panose="020B0609070205080204" pitchFamily="49" charset="-128"/>
              </a:rPr>
              <a:t>10</a:t>
            </a:r>
            <a:r>
              <a:rPr lang="ja-JP" altLang="en-US" sz="1200" dirty="0">
                <a:latin typeface="ＭＳ ゴシック" panose="020B0609070205080204" pitchFamily="49" charset="-128"/>
                <a:ea typeface="ＭＳ ゴシック" panose="020B0609070205080204" pitchFamily="49" charset="-128"/>
              </a:rPr>
              <a:t>枚以内とすること。写真は必ず写真添付欄内に収め、本ファイルを含む推薦書類の合計サイズが被推薦者１人につき指定された容量</a:t>
            </a:r>
            <a:r>
              <a:rPr lang="ja-JP" altLang="en-US" sz="1200" dirty="0">
                <a:solidFill>
                  <a:schemeClr val="tx1"/>
                </a:solidFill>
                <a:latin typeface="ＭＳ ゴシック" panose="020B0609070205080204" pitchFamily="49" charset="-128"/>
                <a:ea typeface="ＭＳ ゴシック" panose="020B0609070205080204" pitchFamily="49" charset="-128"/>
              </a:rPr>
              <a:t>以内</a:t>
            </a:r>
            <a:r>
              <a:rPr lang="ja-JP" altLang="en-US" sz="1200" dirty="0">
                <a:latin typeface="ＭＳ ゴシック" panose="020B0609070205080204" pitchFamily="49" charset="-128"/>
                <a:ea typeface="ＭＳ ゴシック" panose="020B0609070205080204" pitchFamily="49" charset="-128"/>
              </a:rPr>
              <a:t>となるよう、適宜トリミング部分の削除や不鮮明にならない範囲での画像圧縮等を行うこと。</a:t>
            </a: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r>
              <a:rPr lang="ja-JP" altLang="en-US" sz="1200" dirty="0">
                <a:latin typeface="ＭＳ ゴシック" panose="020B0609070205080204" pitchFamily="49" charset="-128"/>
                <a:ea typeface="ＭＳ ゴシック" panose="020B0609070205080204" pitchFamily="49" charset="-128"/>
              </a:rPr>
              <a:t>・本様式のレイアウト変更（各欄の場所移動やサイズの変更等）はしないこと。</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・改善事案等の功績を記載する場合、写真に代えて図表を添付しても差し支えない。</a:t>
            </a:r>
          </a:p>
        </p:txBody>
      </p:sp>
      <p:sp>
        <p:nvSpPr>
          <p:cNvPr id="14" name="テキスト ボックス 13"/>
          <p:cNvSpPr txBox="1"/>
          <p:nvPr/>
        </p:nvSpPr>
        <p:spPr>
          <a:xfrm>
            <a:off x="-4267472" y="2856343"/>
            <a:ext cx="4176464" cy="1360577"/>
          </a:xfrm>
          <a:prstGeom prst="rect">
            <a:avLst/>
          </a:prstGeom>
          <a:ln/>
        </p:spPr>
        <p:style>
          <a:lnRef idx="2">
            <a:schemeClr val="accent1"/>
          </a:lnRef>
          <a:fillRef idx="1">
            <a:schemeClr val="lt1"/>
          </a:fillRef>
          <a:effectRef idx="0">
            <a:schemeClr val="accent1"/>
          </a:effectRef>
          <a:fontRef idx="minor">
            <a:schemeClr val="dk1"/>
          </a:fontRef>
        </p:style>
        <p:txBody>
          <a:bodyPr wrap="square" rtlCol="0">
            <a:normAutofit/>
          </a:bodyPr>
          <a:lstStyle/>
          <a:p>
            <a:pPr algn="just">
              <a:lnSpc>
                <a:spcPts val="1400"/>
              </a:lnSpc>
            </a:pPr>
            <a:r>
              <a:rPr lang="ja-JP" altLang="en-US" sz="1600" dirty="0">
                <a:latin typeface="ＭＳ ゴシック" panose="020B0609070205080204" pitchFamily="49" charset="-128"/>
                <a:ea typeface="ＭＳ ゴシック" panose="020B0609070205080204" pitchFamily="49" charset="-128"/>
              </a:rPr>
              <a:t>写真添付の際の留意事項補足</a:t>
            </a:r>
            <a:endParaRPr lang="en-US" altLang="ja-JP" sz="1600" dirty="0">
              <a:latin typeface="ＭＳ ゴシック" panose="020B0609070205080204" pitchFamily="49" charset="-128"/>
              <a:ea typeface="ＭＳ ゴシック" panose="020B0609070205080204" pitchFamily="49" charset="-128"/>
            </a:endParaRPr>
          </a:p>
          <a:p>
            <a:pPr algn="just">
              <a:lnSpc>
                <a:spcPts val="1400"/>
              </a:lnSpc>
            </a:pP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r>
              <a:rPr lang="ja-JP" altLang="en-US" sz="1200" dirty="0">
                <a:latin typeface="ＭＳ ゴシック" panose="020B0609070205080204" pitchFamily="49" charset="-128"/>
                <a:ea typeface="ＭＳ ゴシック" panose="020B0609070205080204" pitchFamily="49" charset="-128"/>
              </a:rPr>
              <a:t>・直近１年以内･･･</a:t>
            </a:r>
            <a:r>
              <a:rPr lang="ja-JP" altLang="en-US" sz="1200" b="1" u="sng" dirty="0">
                <a:solidFill>
                  <a:srgbClr val="FF0000"/>
                </a:solidFill>
                <a:latin typeface="ＭＳ ゴシック" panose="020B0609070205080204" pitchFamily="49" charset="-128"/>
                <a:ea typeface="ＭＳ ゴシック" panose="020B0609070205080204" pitchFamily="49" charset="-128"/>
              </a:rPr>
              <a:t>令和４年４月１日～令和５年３月</a:t>
            </a:r>
            <a:r>
              <a:rPr lang="en-US" altLang="ja-JP" sz="1200" b="1" u="sng" dirty="0">
                <a:solidFill>
                  <a:srgbClr val="FF0000"/>
                </a:solidFill>
                <a:latin typeface="ＭＳ ゴシック" panose="020B0609070205080204" pitchFamily="49" charset="-128"/>
                <a:ea typeface="ＭＳ ゴシック" panose="020B0609070205080204" pitchFamily="49" charset="-128"/>
              </a:rPr>
              <a:t>31</a:t>
            </a:r>
            <a:r>
              <a:rPr lang="ja-JP" altLang="en-US" sz="1200" b="1" u="sng" dirty="0">
                <a:solidFill>
                  <a:srgbClr val="FF0000"/>
                </a:solidFill>
                <a:latin typeface="ＭＳ ゴシック" panose="020B0609070205080204" pitchFamily="49" charset="-128"/>
                <a:ea typeface="ＭＳ ゴシック" panose="020B0609070205080204" pitchFamily="49" charset="-128"/>
              </a:rPr>
              <a:t>日</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・本ファイルを含む推薦書類の合計サイズが被推薦者１人につき合計</a:t>
            </a:r>
            <a:r>
              <a:rPr lang="ja-JP" altLang="en-US" sz="1200" b="1" u="sng" dirty="0">
                <a:solidFill>
                  <a:srgbClr val="FF0000"/>
                </a:solidFill>
                <a:latin typeface="ＭＳ ゴシック" panose="020B0609070205080204" pitchFamily="49" charset="-128"/>
                <a:ea typeface="ＭＳ ゴシック" panose="020B0609070205080204" pitchFamily="49" charset="-128"/>
              </a:rPr>
              <a:t>１メガバイト以内</a:t>
            </a:r>
            <a:r>
              <a:rPr lang="ja-JP" altLang="en-US" sz="1200" dirty="0">
                <a:latin typeface="ＭＳ ゴシック" panose="020B0609070205080204" pitchFamily="49" charset="-128"/>
                <a:ea typeface="ＭＳ ゴシック" panose="020B0609070205080204" pitchFamily="49" charset="-128"/>
              </a:rPr>
              <a:t>とすること。</a:t>
            </a:r>
          </a:p>
        </p:txBody>
      </p:sp>
    </p:spTree>
    <p:extLst>
      <p:ext uri="{BB962C8B-B14F-4D97-AF65-F5344CB8AC3E}">
        <p14:creationId xmlns:p14="http://schemas.microsoft.com/office/powerpoint/2010/main" val="4252936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角丸四角形 5"/>
          <p:cNvSpPr/>
          <p:nvPr/>
        </p:nvSpPr>
        <p:spPr>
          <a:xfrm>
            <a:off x="332656" y="680144"/>
            <a:ext cx="6264696" cy="3286583"/>
          </a:xfrm>
          <a:prstGeom prst="roundRect">
            <a:avLst>
              <a:gd name="adj" fmla="val 649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27384" y="-15552"/>
            <a:ext cx="792088" cy="276999"/>
          </a:xfrm>
          <a:prstGeom prst="rect">
            <a:avLst/>
          </a:prstGeom>
          <a:noFill/>
        </p:spPr>
        <p:txBody>
          <a:bodyPr wrap="square" rtlCol="0">
            <a:spAutoFit/>
          </a:bodyPr>
          <a:lstStyle/>
          <a:p>
            <a:r>
              <a:rPr kumimoji="1" lang="ja-JP" altLang="en-US" sz="1200" dirty="0"/>
              <a:t>（様式４）</a:t>
            </a:r>
          </a:p>
        </p:txBody>
      </p:sp>
      <p:pic>
        <p:nvPicPr>
          <p:cNvPr id="24" name="図 23"/>
          <p:cNvPicPr>
            <a:picLocks noChangeAspect="1"/>
          </p:cNvPicPr>
          <p:nvPr/>
        </p:nvPicPr>
        <p:blipFill>
          <a:blip r:embed="rId2"/>
          <a:stretch>
            <a:fillRect/>
          </a:stretch>
        </p:blipFill>
        <p:spPr>
          <a:xfrm>
            <a:off x="332656" y="5601072"/>
            <a:ext cx="6264696" cy="3315875"/>
          </a:xfrm>
          <a:prstGeom prst="rect">
            <a:avLst/>
          </a:prstGeom>
        </p:spPr>
      </p:pic>
      <p:sp>
        <p:nvSpPr>
          <p:cNvPr id="27" name="テキスト ボックス 26"/>
          <p:cNvSpPr txBox="1"/>
          <p:nvPr/>
        </p:nvSpPr>
        <p:spPr>
          <a:xfrm>
            <a:off x="332657" y="5673080"/>
            <a:ext cx="1080120" cy="276999"/>
          </a:xfrm>
          <a:prstGeom prst="rect">
            <a:avLst/>
          </a:prstGeom>
          <a:noFill/>
        </p:spPr>
        <p:txBody>
          <a:bodyPr wrap="square" rtlCol="0">
            <a:spAutoFit/>
          </a:bodyPr>
          <a:lstStyle/>
          <a:p>
            <a:pPr algn="just"/>
            <a:r>
              <a:rPr lang="ja-JP" altLang="en-US" sz="1200" dirty="0">
                <a:latin typeface="ＭＳ ゴシック" panose="020B0609070205080204" pitchFamily="49" charset="-128"/>
                <a:ea typeface="ＭＳ ゴシック" panose="020B0609070205080204" pitchFamily="49" charset="-128"/>
              </a:rPr>
              <a:t>写真添付欄</a:t>
            </a:r>
          </a:p>
        </p:txBody>
      </p:sp>
      <p:graphicFrame>
        <p:nvGraphicFramePr>
          <p:cNvPr id="2" name="表 1"/>
          <p:cNvGraphicFramePr>
            <a:graphicFrameLocks noGrp="1"/>
          </p:cNvGraphicFramePr>
          <p:nvPr>
            <p:extLst>
              <p:ext uri="{D42A27DB-BD31-4B8C-83A1-F6EECF244321}">
                <p14:modId xmlns:p14="http://schemas.microsoft.com/office/powerpoint/2010/main" val="930504741"/>
              </p:ext>
            </p:extLst>
          </p:nvPr>
        </p:nvGraphicFramePr>
        <p:xfrm>
          <a:off x="692693" y="103312"/>
          <a:ext cx="6120683" cy="457200"/>
        </p:xfrm>
        <a:graphic>
          <a:graphicData uri="http://schemas.openxmlformats.org/drawingml/2006/table">
            <a:tbl>
              <a:tblPr firstRow="1" bandRow="1">
                <a:tableStyleId>{5C22544A-7EE6-4342-B048-85BDC9FD1C3A}</a:tableStyleId>
              </a:tblPr>
              <a:tblGrid>
                <a:gridCol w="504059">
                  <a:extLst>
                    <a:ext uri="{9D8B030D-6E8A-4147-A177-3AD203B41FA5}">
                      <a16:colId xmlns:a16="http://schemas.microsoft.com/office/drawing/2014/main" val="2440440742"/>
                    </a:ext>
                  </a:extLst>
                </a:gridCol>
                <a:gridCol w="1224136">
                  <a:extLst>
                    <a:ext uri="{9D8B030D-6E8A-4147-A177-3AD203B41FA5}">
                      <a16:colId xmlns:a16="http://schemas.microsoft.com/office/drawing/2014/main" val="4116216465"/>
                    </a:ext>
                  </a:extLst>
                </a:gridCol>
                <a:gridCol w="648072">
                  <a:extLst>
                    <a:ext uri="{9D8B030D-6E8A-4147-A177-3AD203B41FA5}">
                      <a16:colId xmlns:a16="http://schemas.microsoft.com/office/drawing/2014/main" val="2708224815"/>
                    </a:ext>
                  </a:extLst>
                </a:gridCol>
                <a:gridCol w="1440160">
                  <a:extLst>
                    <a:ext uri="{9D8B030D-6E8A-4147-A177-3AD203B41FA5}">
                      <a16:colId xmlns:a16="http://schemas.microsoft.com/office/drawing/2014/main" val="1297180548"/>
                    </a:ext>
                  </a:extLst>
                </a:gridCol>
                <a:gridCol w="648072">
                  <a:extLst>
                    <a:ext uri="{9D8B030D-6E8A-4147-A177-3AD203B41FA5}">
                      <a16:colId xmlns:a16="http://schemas.microsoft.com/office/drawing/2014/main" val="1850053096"/>
                    </a:ext>
                  </a:extLst>
                </a:gridCol>
                <a:gridCol w="1656184">
                  <a:extLst>
                    <a:ext uri="{9D8B030D-6E8A-4147-A177-3AD203B41FA5}">
                      <a16:colId xmlns:a16="http://schemas.microsoft.com/office/drawing/2014/main" val="1239537650"/>
                    </a:ext>
                  </a:extLst>
                </a:gridCol>
              </a:tblGrid>
              <a:tr h="358180">
                <a:tc>
                  <a:txBody>
                    <a:bodyPr/>
                    <a:lstStyle/>
                    <a:p>
                      <a:r>
                        <a:rPr kumimoji="1" lang="ja-JP" altLang="en-US" sz="1200" b="0" dirty="0">
                          <a:solidFill>
                            <a:schemeClr val="tx1"/>
                          </a:solidFill>
                        </a:rPr>
                        <a:t>職業</a:t>
                      </a:r>
                      <a:endParaRPr kumimoji="1" lang="en-US" altLang="ja-JP" sz="1200" b="0" dirty="0">
                        <a:solidFill>
                          <a:schemeClr val="tx1"/>
                        </a:solidFill>
                      </a:endParaRPr>
                    </a:p>
                    <a:p>
                      <a:r>
                        <a:rPr kumimoji="1" lang="ja-JP" altLang="en-US" sz="1200" b="0" dirty="0">
                          <a:solidFill>
                            <a:schemeClr val="tx1"/>
                          </a:solidFill>
                        </a:rPr>
                        <a:t>部門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被推薦者氏名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撮影</a:t>
                      </a:r>
                      <a:endParaRPr kumimoji="1" lang="en-US" altLang="ja-JP" sz="1200" b="0" dirty="0">
                        <a:solidFill>
                          <a:schemeClr val="tx1"/>
                        </a:solidFill>
                      </a:endParaRPr>
                    </a:p>
                    <a:p>
                      <a:r>
                        <a:rPr kumimoji="1" lang="ja-JP" altLang="en-US" sz="1200" b="0" dirty="0">
                          <a:solidFill>
                            <a:schemeClr val="tx1"/>
                          </a:solidFill>
                        </a:rPr>
                        <a:t>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8613149"/>
                  </a:ext>
                </a:extLst>
              </a:tr>
            </a:tbl>
          </a:graphicData>
        </a:graphic>
      </p:graphicFrame>
      <p:graphicFrame>
        <p:nvGraphicFramePr>
          <p:cNvPr id="3" name="表 2"/>
          <p:cNvGraphicFramePr>
            <a:graphicFrameLocks noGrp="1" noChangeAspect="1"/>
          </p:cNvGraphicFramePr>
          <p:nvPr>
            <p:extLst>
              <p:ext uri="{D42A27DB-BD31-4B8C-83A1-F6EECF244321}">
                <p14:modId xmlns:p14="http://schemas.microsoft.com/office/powerpoint/2010/main" val="3718775277"/>
              </p:ext>
            </p:extLst>
          </p:nvPr>
        </p:nvGraphicFramePr>
        <p:xfrm>
          <a:off x="332656" y="4064520"/>
          <a:ext cx="6264696" cy="815278"/>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3054784901"/>
                    </a:ext>
                  </a:extLst>
                </a:gridCol>
                <a:gridCol w="5688632">
                  <a:extLst>
                    <a:ext uri="{9D8B030D-6E8A-4147-A177-3AD203B41FA5}">
                      <a16:colId xmlns:a16="http://schemas.microsoft.com/office/drawing/2014/main" val="3503925816"/>
                    </a:ext>
                  </a:extLst>
                </a:gridCol>
              </a:tblGrid>
              <a:tr h="815278">
                <a:tc>
                  <a:txBody>
                    <a:bodyPr/>
                    <a:lstStyle/>
                    <a:p>
                      <a:pPr algn="ctr"/>
                      <a:r>
                        <a:rPr kumimoji="1" lang="ja-JP" altLang="en-US" sz="1200" b="0" dirty="0">
                          <a:solidFill>
                            <a:schemeClr val="tx1"/>
                          </a:solidFill>
                        </a:rPr>
                        <a:t>写真</a:t>
                      </a:r>
                      <a:endParaRPr kumimoji="1" lang="en-US" altLang="ja-JP" sz="1200" b="0" dirty="0">
                        <a:solidFill>
                          <a:schemeClr val="tx1"/>
                        </a:solidFill>
                      </a:endParaRPr>
                    </a:p>
                    <a:p>
                      <a:pPr algn="ctr"/>
                      <a:r>
                        <a:rPr kumimoji="1" lang="ja-JP" altLang="en-US" sz="1200" b="0" dirty="0">
                          <a:solidFill>
                            <a:schemeClr val="tx1"/>
                          </a:solidFill>
                        </a:rPr>
                        <a:t>説明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2334357"/>
                  </a:ext>
                </a:extLst>
              </a:tr>
            </a:tbl>
          </a:graphicData>
        </a:graphic>
      </p:graphicFrame>
      <p:graphicFrame>
        <p:nvGraphicFramePr>
          <p:cNvPr id="25" name="表 24"/>
          <p:cNvGraphicFramePr>
            <a:graphicFrameLocks noGrp="1"/>
          </p:cNvGraphicFramePr>
          <p:nvPr>
            <p:extLst>
              <p:ext uri="{D42A27DB-BD31-4B8C-83A1-F6EECF244321}">
                <p14:modId xmlns:p14="http://schemas.microsoft.com/office/powerpoint/2010/main" val="424640567"/>
              </p:ext>
            </p:extLst>
          </p:nvPr>
        </p:nvGraphicFramePr>
        <p:xfrm>
          <a:off x="332656" y="9009827"/>
          <a:ext cx="6264696" cy="815278"/>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3054784901"/>
                    </a:ext>
                  </a:extLst>
                </a:gridCol>
                <a:gridCol w="5688632">
                  <a:extLst>
                    <a:ext uri="{9D8B030D-6E8A-4147-A177-3AD203B41FA5}">
                      <a16:colId xmlns:a16="http://schemas.microsoft.com/office/drawing/2014/main" val="3503925816"/>
                    </a:ext>
                  </a:extLst>
                </a:gridCol>
              </a:tblGrid>
              <a:tr h="815278">
                <a:tc>
                  <a:txBody>
                    <a:bodyPr/>
                    <a:lstStyle/>
                    <a:p>
                      <a:pPr algn="ctr"/>
                      <a:r>
                        <a:rPr kumimoji="1" lang="ja-JP" altLang="en-US" sz="1200" b="0" dirty="0">
                          <a:solidFill>
                            <a:schemeClr val="tx1"/>
                          </a:solidFill>
                        </a:rPr>
                        <a:t>写真</a:t>
                      </a:r>
                      <a:endParaRPr kumimoji="1" lang="en-US" altLang="ja-JP" sz="1200" b="0" dirty="0">
                        <a:solidFill>
                          <a:schemeClr val="tx1"/>
                        </a:solidFill>
                      </a:endParaRPr>
                    </a:p>
                    <a:p>
                      <a:pPr algn="ctr"/>
                      <a:r>
                        <a:rPr kumimoji="1" lang="ja-JP" altLang="en-US" sz="1200" b="0" dirty="0">
                          <a:solidFill>
                            <a:schemeClr val="tx1"/>
                          </a:solidFill>
                        </a:rPr>
                        <a:t>説明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2334357"/>
                  </a:ext>
                </a:extLst>
              </a:tr>
            </a:tbl>
          </a:graphicData>
        </a:graphic>
      </p:graphicFrame>
      <p:graphicFrame>
        <p:nvGraphicFramePr>
          <p:cNvPr id="26" name="表 25"/>
          <p:cNvGraphicFramePr>
            <a:graphicFrameLocks noGrp="1"/>
          </p:cNvGraphicFramePr>
          <p:nvPr>
            <p:extLst>
              <p:ext uri="{D42A27DB-BD31-4B8C-83A1-F6EECF244321}">
                <p14:modId xmlns:p14="http://schemas.microsoft.com/office/powerpoint/2010/main" val="1880380026"/>
              </p:ext>
            </p:extLst>
          </p:nvPr>
        </p:nvGraphicFramePr>
        <p:xfrm>
          <a:off x="692692" y="5025008"/>
          <a:ext cx="6120683" cy="457200"/>
        </p:xfrm>
        <a:graphic>
          <a:graphicData uri="http://schemas.openxmlformats.org/drawingml/2006/table">
            <a:tbl>
              <a:tblPr firstRow="1" bandRow="1">
                <a:tableStyleId>{5C22544A-7EE6-4342-B048-85BDC9FD1C3A}</a:tableStyleId>
              </a:tblPr>
              <a:tblGrid>
                <a:gridCol w="504059">
                  <a:extLst>
                    <a:ext uri="{9D8B030D-6E8A-4147-A177-3AD203B41FA5}">
                      <a16:colId xmlns:a16="http://schemas.microsoft.com/office/drawing/2014/main" val="2440440742"/>
                    </a:ext>
                  </a:extLst>
                </a:gridCol>
                <a:gridCol w="1224136">
                  <a:extLst>
                    <a:ext uri="{9D8B030D-6E8A-4147-A177-3AD203B41FA5}">
                      <a16:colId xmlns:a16="http://schemas.microsoft.com/office/drawing/2014/main" val="4116216465"/>
                    </a:ext>
                  </a:extLst>
                </a:gridCol>
                <a:gridCol w="648072">
                  <a:extLst>
                    <a:ext uri="{9D8B030D-6E8A-4147-A177-3AD203B41FA5}">
                      <a16:colId xmlns:a16="http://schemas.microsoft.com/office/drawing/2014/main" val="2708224815"/>
                    </a:ext>
                  </a:extLst>
                </a:gridCol>
                <a:gridCol w="1440160">
                  <a:extLst>
                    <a:ext uri="{9D8B030D-6E8A-4147-A177-3AD203B41FA5}">
                      <a16:colId xmlns:a16="http://schemas.microsoft.com/office/drawing/2014/main" val="1297180548"/>
                    </a:ext>
                  </a:extLst>
                </a:gridCol>
                <a:gridCol w="720080">
                  <a:extLst>
                    <a:ext uri="{9D8B030D-6E8A-4147-A177-3AD203B41FA5}">
                      <a16:colId xmlns:a16="http://schemas.microsoft.com/office/drawing/2014/main" val="1850053096"/>
                    </a:ext>
                  </a:extLst>
                </a:gridCol>
                <a:gridCol w="1584176">
                  <a:extLst>
                    <a:ext uri="{9D8B030D-6E8A-4147-A177-3AD203B41FA5}">
                      <a16:colId xmlns:a16="http://schemas.microsoft.com/office/drawing/2014/main" val="1239537650"/>
                    </a:ext>
                  </a:extLst>
                </a:gridCol>
              </a:tblGrid>
              <a:tr h="358180">
                <a:tc>
                  <a:txBody>
                    <a:bodyPr/>
                    <a:lstStyle/>
                    <a:p>
                      <a:r>
                        <a:rPr kumimoji="1" lang="ja-JP" altLang="en-US" sz="1200" b="0" dirty="0">
                          <a:solidFill>
                            <a:schemeClr val="tx1"/>
                          </a:solidFill>
                        </a:rPr>
                        <a:t>職業</a:t>
                      </a:r>
                      <a:endParaRPr kumimoji="1" lang="en-US" altLang="ja-JP" sz="1200" b="0" dirty="0">
                        <a:solidFill>
                          <a:schemeClr val="tx1"/>
                        </a:solidFill>
                      </a:endParaRPr>
                    </a:p>
                    <a:p>
                      <a:r>
                        <a:rPr kumimoji="1" lang="ja-JP" altLang="en-US" sz="1200" b="0" dirty="0">
                          <a:solidFill>
                            <a:schemeClr val="tx1"/>
                          </a:solidFill>
                        </a:rPr>
                        <a:t>部門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被推薦者氏名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撮影</a:t>
                      </a:r>
                      <a:endParaRPr kumimoji="1" lang="en-US" altLang="ja-JP" sz="1200" b="0" dirty="0">
                        <a:solidFill>
                          <a:schemeClr val="tx1"/>
                        </a:solidFill>
                      </a:endParaRPr>
                    </a:p>
                    <a:p>
                      <a:r>
                        <a:rPr kumimoji="1" lang="ja-JP" altLang="en-US" sz="1200" b="0" dirty="0">
                          <a:solidFill>
                            <a:schemeClr val="tx1"/>
                          </a:solidFill>
                        </a:rPr>
                        <a:t>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8613149"/>
                  </a:ext>
                </a:extLst>
              </a:tr>
            </a:tbl>
          </a:graphicData>
        </a:graphic>
      </p:graphicFrame>
      <p:sp>
        <p:nvSpPr>
          <p:cNvPr id="11" name="テキスト ボックス 10"/>
          <p:cNvSpPr txBox="1"/>
          <p:nvPr/>
        </p:nvSpPr>
        <p:spPr>
          <a:xfrm>
            <a:off x="332656" y="704528"/>
            <a:ext cx="1080120" cy="276999"/>
          </a:xfrm>
          <a:prstGeom prst="rect">
            <a:avLst/>
          </a:prstGeom>
          <a:noFill/>
        </p:spPr>
        <p:txBody>
          <a:bodyPr wrap="square" rtlCol="0">
            <a:spAutoFit/>
          </a:bodyPr>
          <a:lstStyle/>
          <a:p>
            <a:pPr algn="just"/>
            <a:r>
              <a:rPr lang="ja-JP" altLang="en-US" sz="1200" dirty="0">
                <a:latin typeface="ＭＳ ゴシック" panose="020B0609070205080204" pitchFamily="49" charset="-128"/>
                <a:ea typeface="ＭＳ ゴシック" panose="020B0609070205080204" pitchFamily="49" charset="-128"/>
              </a:rPr>
              <a:t>写真添付欄</a:t>
            </a:r>
          </a:p>
        </p:txBody>
      </p:sp>
      <p:sp>
        <p:nvSpPr>
          <p:cNvPr id="12" name="テキスト ボックス 11"/>
          <p:cNvSpPr txBox="1"/>
          <p:nvPr/>
        </p:nvSpPr>
        <p:spPr>
          <a:xfrm>
            <a:off x="332656" y="968177"/>
            <a:ext cx="6264696" cy="295113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normAutofit/>
          </a:bodyPr>
          <a:lstStyle/>
          <a:p>
            <a:pPr algn="just">
              <a:lnSpc>
                <a:spcPts val="1400"/>
              </a:lnSpc>
            </a:pPr>
            <a:r>
              <a:rPr lang="ja-JP" altLang="en-US" sz="1200" dirty="0">
                <a:latin typeface="ＭＳ ゴシック" panose="020B0609070205080204" pitchFamily="49" charset="-128"/>
                <a:ea typeface="ＭＳ ゴシック" panose="020B0609070205080204" pitchFamily="49" charset="-128"/>
              </a:rPr>
              <a:t>写真添付の際の留意事項（本様式使用の際は本記述を削除してから写真を添付すること。）</a:t>
            </a: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r>
              <a:rPr lang="ja-JP" altLang="en-US" sz="1200" dirty="0">
                <a:latin typeface="ＭＳ ゴシック" panose="020B0609070205080204" pitchFamily="49" charset="-128"/>
                <a:ea typeface="ＭＳ ゴシック" panose="020B0609070205080204" pitchFamily="49" charset="-128"/>
              </a:rPr>
              <a:t>・審査委員会での審査の参考とするため、調書（２）～（４）に記載した技能･功績等が具体的に分かる作品の写真や作業風景等の写真を「写真添付欄」内に添付し、写真の内容についての説明を「写真説明」欄に簡潔に記入すること。なお、各調書の内容と関連性が低いと審査委員会で判断された写真は、審査の参考とはしない可能性があることに留意されたい。</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・被推薦者本人と分かる直近１年以内</a:t>
            </a:r>
            <a:r>
              <a:rPr lang="ja-JP" altLang="en-US" sz="1200" dirty="0">
                <a:solidFill>
                  <a:schemeClr val="tx1"/>
                </a:solidFill>
                <a:latin typeface="ＭＳ ゴシック" panose="020B0609070205080204" pitchFamily="49" charset="-128"/>
                <a:ea typeface="ＭＳ ゴシック" panose="020B0609070205080204" pitchFamily="49" charset="-128"/>
              </a:rPr>
              <a:t>に撮影された</a:t>
            </a:r>
            <a:r>
              <a:rPr lang="ja-JP" altLang="en-US" sz="1200" dirty="0">
                <a:latin typeface="ＭＳ ゴシック" panose="020B0609070205080204" pitchFamily="49" charset="-128"/>
                <a:ea typeface="ＭＳ ゴシック" panose="020B0609070205080204" pitchFamily="49" charset="-128"/>
              </a:rPr>
              <a:t>作業風景の写真を最低１枚以上添付すること。</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・写真の枚数に制限はないが、写真様式は計</a:t>
            </a:r>
            <a:r>
              <a:rPr lang="en-US" altLang="ja-JP" sz="1200" dirty="0">
                <a:latin typeface="ＭＳ ゴシック" panose="020B0609070205080204" pitchFamily="49" charset="-128"/>
                <a:ea typeface="ＭＳ ゴシック" panose="020B0609070205080204" pitchFamily="49" charset="-128"/>
              </a:rPr>
              <a:t>10</a:t>
            </a:r>
            <a:r>
              <a:rPr lang="ja-JP" altLang="en-US" sz="1200" dirty="0">
                <a:latin typeface="ＭＳ ゴシック" panose="020B0609070205080204" pitchFamily="49" charset="-128"/>
                <a:ea typeface="ＭＳ ゴシック" panose="020B0609070205080204" pitchFamily="49" charset="-128"/>
              </a:rPr>
              <a:t>枚以内とすること。写真は必ず写真添付欄内に収め、本ファイルを含む推薦書類の合計サイズが被推薦者１人につき指定された容量</a:t>
            </a:r>
            <a:r>
              <a:rPr lang="ja-JP" altLang="en-US" sz="1200" dirty="0">
                <a:solidFill>
                  <a:schemeClr val="tx1"/>
                </a:solidFill>
                <a:latin typeface="ＭＳ ゴシック" panose="020B0609070205080204" pitchFamily="49" charset="-128"/>
                <a:ea typeface="ＭＳ ゴシック" panose="020B0609070205080204" pitchFamily="49" charset="-128"/>
              </a:rPr>
              <a:t>以内</a:t>
            </a:r>
            <a:r>
              <a:rPr lang="ja-JP" altLang="en-US" sz="1200" dirty="0">
                <a:latin typeface="ＭＳ ゴシック" panose="020B0609070205080204" pitchFamily="49" charset="-128"/>
                <a:ea typeface="ＭＳ ゴシック" panose="020B0609070205080204" pitchFamily="49" charset="-128"/>
              </a:rPr>
              <a:t>となるよう、適宜トリミング部分の削除や不鮮明にならない範囲での画像圧縮等を行うこと。</a:t>
            </a: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r>
              <a:rPr lang="ja-JP" altLang="en-US" sz="1200" dirty="0">
                <a:latin typeface="ＭＳ ゴシック" panose="020B0609070205080204" pitchFamily="49" charset="-128"/>
                <a:ea typeface="ＭＳ ゴシック" panose="020B0609070205080204" pitchFamily="49" charset="-128"/>
              </a:rPr>
              <a:t>・本様式のレイアウト変更（各欄の場所移動やサイズの変更等）はしないこと。</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・改善事案等の功績を記載する場合、写真に代えて図表を添付しても差し支えない。</a:t>
            </a:r>
          </a:p>
        </p:txBody>
      </p:sp>
      <p:sp>
        <p:nvSpPr>
          <p:cNvPr id="14" name="テキスト ボックス 13"/>
          <p:cNvSpPr txBox="1"/>
          <p:nvPr/>
        </p:nvSpPr>
        <p:spPr>
          <a:xfrm>
            <a:off x="-4267472" y="2856343"/>
            <a:ext cx="4176464" cy="1360577"/>
          </a:xfrm>
          <a:prstGeom prst="rect">
            <a:avLst/>
          </a:prstGeom>
          <a:ln/>
        </p:spPr>
        <p:style>
          <a:lnRef idx="2">
            <a:schemeClr val="accent1"/>
          </a:lnRef>
          <a:fillRef idx="1">
            <a:schemeClr val="lt1"/>
          </a:fillRef>
          <a:effectRef idx="0">
            <a:schemeClr val="accent1"/>
          </a:effectRef>
          <a:fontRef idx="minor">
            <a:schemeClr val="dk1"/>
          </a:fontRef>
        </p:style>
        <p:txBody>
          <a:bodyPr wrap="square" rtlCol="0">
            <a:normAutofit/>
          </a:bodyPr>
          <a:lstStyle/>
          <a:p>
            <a:pPr algn="just">
              <a:lnSpc>
                <a:spcPts val="1400"/>
              </a:lnSpc>
            </a:pPr>
            <a:r>
              <a:rPr lang="ja-JP" altLang="en-US" sz="1600" dirty="0">
                <a:latin typeface="ＭＳ ゴシック" panose="020B0609070205080204" pitchFamily="49" charset="-128"/>
                <a:ea typeface="ＭＳ ゴシック" panose="020B0609070205080204" pitchFamily="49" charset="-128"/>
              </a:rPr>
              <a:t>写真添付の際の留意事項補足</a:t>
            </a:r>
            <a:endParaRPr lang="en-US" altLang="ja-JP" sz="1600" dirty="0">
              <a:latin typeface="ＭＳ ゴシック" panose="020B0609070205080204" pitchFamily="49" charset="-128"/>
              <a:ea typeface="ＭＳ ゴシック" panose="020B0609070205080204" pitchFamily="49" charset="-128"/>
            </a:endParaRPr>
          </a:p>
          <a:p>
            <a:pPr algn="just">
              <a:lnSpc>
                <a:spcPts val="1400"/>
              </a:lnSpc>
            </a:pP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r>
              <a:rPr lang="ja-JP" altLang="en-US" sz="1200" dirty="0">
                <a:latin typeface="ＭＳ ゴシック" panose="020B0609070205080204" pitchFamily="49" charset="-128"/>
                <a:ea typeface="ＭＳ ゴシック" panose="020B0609070205080204" pitchFamily="49" charset="-128"/>
              </a:rPr>
              <a:t>・直近１年以内･･･</a:t>
            </a:r>
            <a:r>
              <a:rPr lang="ja-JP" altLang="en-US" sz="1200" b="1" u="sng" dirty="0">
                <a:solidFill>
                  <a:srgbClr val="FF0000"/>
                </a:solidFill>
                <a:latin typeface="ＭＳ ゴシック" panose="020B0609070205080204" pitchFamily="49" charset="-128"/>
                <a:ea typeface="ＭＳ ゴシック" panose="020B0609070205080204" pitchFamily="49" charset="-128"/>
              </a:rPr>
              <a:t>令和４年４月１日～令和５年３月</a:t>
            </a:r>
            <a:r>
              <a:rPr lang="en-US" altLang="ja-JP" sz="1200" b="1" u="sng" dirty="0">
                <a:solidFill>
                  <a:srgbClr val="FF0000"/>
                </a:solidFill>
                <a:latin typeface="ＭＳ ゴシック" panose="020B0609070205080204" pitchFamily="49" charset="-128"/>
                <a:ea typeface="ＭＳ ゴシック" panose="020B0609070205080204" pitchFamily="49" charset="-128"/>
              </a:rPr>
              <a:t>31</a:t>
            </a:r>
            <a:r>
              <a:rPr lang="ja-JP" altLang="en-US" sz="1200" b="1" u="sng" dirty="0">
                <a:solidFill>
                  <a:srgbClr val="FF0000"/>
                </a:solidFill>
                <a:latin typeface="ＭＳ ゴシック" panose="020B0609070205080204" pitchFamily="49" charset="-128"/>
                <a:ea typeface="ＭＳ ゴシック" panose="020B0609070205080204" pitchFamily="49" charset="-128"/>
              </a:rPr>
              <a:t>日</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・本ファイルを含む推薦書類の合計サイズが被推薦者１人につき合計</a:t>
            </a:r>
            <a:r>
              <a:rPr lang="ja-JP" altLang="en-US" sz="1200" b="1" u="sng" dirty="0">
                <a:solidFill>
                  <a:srgbClr val="FF0000"/>
                </a:solidFill>
                <a:latin typeface="ＭＳ ゴシック" panose="020B0609070205080204" pitchFamily="49" charset="-128"/>
                <a:ea typeface="ＭＳ ゴシック" panose="020B0609070205080204" pitchFamily="49" charset="-128"/>
              </a:rPr>
              <a:t>１メガバイト以内</a:t>
            </a:r>
            <a:r>
              <a:rPr lang="ja-JP" altLang="en-US" sz="1200" dirty="0">
                <a:latin typeface="ＭＳ ゴシック" panose="020B0609070205080204" pitchFamily="49" charset="-128"/>
                <a:ea typeface="ＭＳ ゴシック" panose="020B0609070205080204" pitchFamily="49" charset="-128"/>
              </a:rPr>
              <a:t>とすること。</a:t>
            </a:r>
          </a:p>
        </p:txBody>
      </p:sp>
    </p:spTree>
    <p:extLst>
      <p:ext uri="{BB962C8B-B14F-4D97-AF65-F5344CB8AC3E}">
        <p14:creationId xmlns:p14="http://schemas.microsoft.com/office/powerpoint/2010/main" val="2379938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角丸四角形 5"/>
          <p:cNvSpPr/>
          <p:nvPr/>
        </p:nvSpPr>
        <p:spPr>
          <a:xfrm>
            <a:off x="332656" y="680144"/>
            <a:ext cx="6264696" cy="3286583"/>
          </a:xfrm>
          <a:prstGeom prst="roundRect">
            <a:avLst>
              <a:gd name="adj" fmla="val 649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27384" y="-15552"/>
            <a:ext cx="792088" cy="276999"/>
          </a:xfrm>
          <a:prstGeom prst="rect">
            <a:avLst/>
          </a:prstGeom>
          <a:noFill/>
        </p:spPr>
        <p:txBody>
          <a:bodyPr wrap="square" rtlCol="0">
            <a:spAutoFit/>
          </a:bodyPr>
          <a:lstStyle/>
          <a:p>
            <a:r>
              <a:rPr kumimoji="1" lang="ja-JP" altLang="en-US" sz="1200" dirty="0"/>
              <a:t>（様式４）</a:t>
            </a:r>
          </a:p>
        </p:txBody>
      </p:sp>
      <p:pic>
        <p:nvPicPr>
          <p:cNvPr id="24" name="図 23"/>
          <p:cNvPicPr>
            <a:picLocks noChangeAspect="1"/>
          </p:cNvPicPr>
          <p:nvPr/>
        </p:nvPicPr>
        <p:blipFill>
          <a:blip r:embed="rId2"/>
          <a:stretch>
            <a:fillRect/>
          </a:stretch>
        </p:blipFill>
        <p:spPr>
          <a:xfrm>
            <a:off x="332656" y="5601072"/>
            <a:ext cx="6264696" cy="3315875"/>
          </a:xfrm>
          <a:prstGeom prst="rect">
            <a:avLst/>
          </a:prstGeom>
        </p:spPr>
      </p:pic>
      <p:sp>
        <p:nvSpPr>
          <p:cNvPr id="27" name="テキスト ボックス 26"/>
          <p:cNvSpPr txBox="1"/>
          <p:nvPr/>
        </p:nvSpPr>
        <p:spPr>
          <a:xfrm>
            <a:off x="332657" y="5673080"/>
            <a:ext cx="1080120" cy="276999"/>
          </a:xfrm>
          <a:prstGeom prst="rect">
            <a:avLst/>
          </a:prstGeom>
          <a:noFill/>
        </p:spPr>
        <p:txBody>
          <a:bodyPr wrap="square" rtlCol="0">
            <a:spAutoFit/>
          </a:bodyPr>
          <a:lstStyle/>
          <a:p>
            <a:pPr algn="just"/>
            <a:r>
              <a:rPr lang="ja-JP" altLang="en-US" sz="1200" dirty="0">
                <a:latin typeface="ＭＳ ゴシック" panose="020B0609070205080204" pitchFamily="49" charset="-128"/>
                <a:ea typeface="ＭＳ ゴシック" panose="020B0609070205080204" pitchFamily="49" charset="-128"/>
              </a:rPr>
              <a:t>写真添付欄</a:t>
            </a:r>
          </a:p>
        </p:txBody>
      </p:sp>
      <p:graphicFrame>
        <p:nvGraphicFramePr>
          <p:cNvPr id="2" name="表 1"/>
          <p:cNvGraphicFramePr>
            <a:graphicFrameLocks noGrp="1"/>
          </p:cNvGraphicFramePr>
          <p:nvPr>
            <p:extLst>
              <p:ext uri="{D42A27DB-BD31-4B8C-83A1-F6EECF244321}">
                <p14:modId xmlns:p14="http://schemas.microsoft.com/office/powerpoint/2010/main" val="930504741"/>
              </p:ext>
            </p:extLst>
          </p:nvPr>
        </p:nvGraphicFramePr>
        <p:xfrm>
          <a:off x="692693" y="103312"/>
          <a:ext cx="6120683" cy="457200"/>
        </p:xfrm>
        <a:graphic>
          <a:graphicData uri="http://schemas.openxmlformats.org/drawingml/2006/table">
            <a:tbl>
              <a:tblPr firstRow="1" bandRow="1">
                <a:tableStyleId>{5C22544A-7EE6-4342-B048-85BDC9FD1C3A}</a:tableStyleId>
              </a:tblPr>
              <a:tblGrid>
                <a:gridCol w="504059">
                  <a:extLst>
                    <a:ext uri="{9D8B030D-6E8A-4147-A177-3AD203B41FA5}">
                      <a16:colId xmlns:a16="http://schemas.microsoft.com/office/drawing/2014/main" val="2440440742"/>
                    </a:ext>
                  </a:extLst>
                </a:gridCol>
                <a:gridCol w="1224136">
                  <a:extLst>
                    <a:ext uri="{9D8B030D-6E8A-4147-A177-3AD203B41FA5}">
                      <a16:colId xmlns:a16="http://schemas.microsoft.com/office/drawing/2014/main" val="4116216465"/>
                    </a:ext>
                  </a:extLst>
                </a:gridCol>
                <a:gridCol w="648072">
                  <a:extLst>
                    <a:ext uri="{9D8B030D-6E8A-4147-A177-3AD203B41FA5}">
                      <a16:colId xmlns:a16="http://schemas.microsoft.com/office/drawing/2014/main" val="2708224815"/>
                    </a:ext>
                  </a:extLst>
                </a:gridCol>
                <a:gridCol w="1440160">
                  <a:extLst>
                    <a:ext uri="{9D8B030D-6E8A-4147-A177-3AD203B41FA5}">
                      <a16:colId xmlns:a16="http://schemas.microsoft.com/office/drawing/2014/main" val="1297180548"/>
                    </a:ext>
                  </a:extLst>
                </a:gridCol>
                <a:gridCol w="648072">
                  <a:extLst>
                    <a:ext uri="{9D8B030D-6E8A-4147-A177-3AD203B41FA5}">
                      <a16:colId xmlns:a16="http://schemas.microsoft.com/office/drawing/2014/main" val="1850053096"/>
                    </a:ext>
                  </a:extLst>
                </a:gridCol>
                <a:gridCol w="1656184">
                  <a:extLst>
                    <a:ext uri="{9D8B030D-6E8A-4147-A177-3AD203B41FA5}">
                      <a16:colId xmlns:a16="http://schemas.microsoft.com/office/drawing/2014/main" val="1239537650"/>
                    </a:ext>
                  </a:extLst>
                </a:gridCol>
              </a:tblGrid>
              <a:tr h="358180">
                <a:tc>
                  <a:txBody>
                    <a:bodyPr/>
                    <a:lstStyle/>
                    <a:p>
                      <a:r>
                        <a:rPr kumimoji="1" lang="ja-JP" altLang="en-US" sz="1200" b="0" dirty="0">
                          <a:solidFill>
                            <a:schemeClr val="tx1"/>
                          </a:solidFill>
                        </a:rPr>
                        <a:t>職業</a:t>
                      </a:r>
                      <a:endParaRPr kumimoji="1" lang="en-US" altLang="ja-JP" sz="1200" b="0" dirty="0">
                        <a:solidFill>
                          <a:schemeClr val="tx1"/>
                        </a:solidFill>
                      </a:endParaRPr>
                    </a:p>
                    <a:p>
                      <a:r>
                        <a:rPr kumimoji="1" lang="ja-JP" altLang="en-US" sz="1200" b="0" dirty="0">
                          <a:solidFill>
                            <a:schemeClr val="tx1"/>
                          </a:solidFill>
                        </a:rPr>
                        <a:t>部門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被推薦者氏名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撮影</a:t>
                      </a:r>
                      <a:endParaRPr kumimoji="1" lang="en-US" altLang="ja-JP" sz="1200" b="0" dirty="0">
                        <a:solidFill>
                          <a:schemeClr val="tx1"/>
                        </a:solidFill>
                      </a:endParaRPr>
                    </a:p>
                    <a:p>
                      <a:r>
                        <a:rPr kumimoji="1" lang="ja-JP" altLang="en-US" sz="1200" b="0" dirty="0">
                          <a:solidFill>
                            <a:schemeClr val="tx1"/>
                          </a:solidFill>
                        </a:rPr>
                        <a:t>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8613149"/>
                  </a:ext>
                </a:extLst>
              </a:tr>
            </a:tbl>
          </a:graphicData>
        </a:graphic>
      </p:graphicFrame>
      <p:graphicFrame>
        <p:nvGraphicFramePr>
          <p:cNvPr id="3" name="表 2"/>
          <p:cNvGraphicFramePr>
            <a:graphicFrameLocks noGrp="1" noChangeAspect="1"/>
          </p:cNvGraphicFramePr>
          <p:nvPr>
            <p:extLst>
              <p:ext uri="{D42A27DB-BD31-4B8C-83A1-F6EECF244321}">
                <p14:modId xmlns:p14="http://schemas.microsoft.com/office/powerpoint/2010/main" val="3718775277"/>
              </p:ext>
            </p:extLst>
          </p:nvPr>
        </p:nvGraphicFramePr>
        <p:xfrm>
          <a:off x="332656" y="4064520"/>
          <a:ext cx="6264696" cy="815278"/>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3054784901"/>
                    </a:ext>
                  </a:extLst>
                </a:gridCol>
                <a:gridCol w="5688632">
                  <a:extLst>
                    <a:ext uri="{9D8B030D-6E8A-4147-A177-3AD203B41FA5}">
                      <a16:colId xmlns:a16="http://schemas.microsoft.com/office/drawing/2014/main" val="3503925816"/>
                    </a:ext>
                  </a:extLst>
                </a:gridCol>
              </a:tblGrid>
              <a:tr h="815278">
                <a:tc>
                  <a:txBody>
                    <a:bodyPr/>
                    <a:lstStyle/>
                    <a:p>
                      <a:pPr algn="ctr"/>
                      <a:r>
                        <a:rPr kumimoji="1" lang="ja-JP" altLang="en-US" sz="1200" b="0" dirty="0">
                          <a:solidFill>
                            <a:schemeClr val="tx1"/>
                          </a:solidFill>
                        </a:rPr>
                        <a:t>写真</a:t>
                      </a:r>
                      <a:endParaRPr kumimoji="1" lang="en-US" altLang="ja-JP" sz="1200" b="0" dirty="0">
                        <a:solidFill>
                          <a:schemeClr val="tx1"/>
                        </a:solidFill>
                      </a:endParaRPr>
                    </a:p>
                    <a:p>
                      <a:pPr algn="ctr"/>
                      <a:r>
                        <a:rPr kumimoji="1" lang="ja-JP" altLang="en-US" sz="1200" b="0" dirty="0">
                          <a:solidFill>
                            <a:schemeClr val="tx1"/>
                          </a:solidFill>
                        </a:rPr>
                        <a:t>説明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2334357"/>
                  </a:ext>
                </a:extLst>
              </a:tr>
            </a:tbl>
          </a:graphicData>
        </a:graphic>
      </p:graphicFrame>
      <p:graphicFrame>
        <p:nvGraphicFramePr>
          <p:cNvPr id="25" name="表 24"/>
          <p:cNvGraphicFramePr>
            <a:graphicFrameLocks noGrp="1"/>
          </p:cNvGraphicFramePr>
          <p:nvPr>
            <p:extLst>
              <p:ext uri="{D42A27DB-BD31-4B8C-83A1-F6EECF244321}">
                <p14:modId xmlns:p14="http://schemas.microsoft.com/office/powerpoint/2010/main" val="424640567"/>
              </p:ext>
            </p:extLst>
          </p:nvPr>
        </p:nvGraphicFramePr>
        <p:xfrm>
          <a:off x="332656" y="9009827"/>
          <a:ext cx="6264696" cy="815278"/>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3054784901"/>
                    </a:ext>
                  </a:extLst>
                </a:gridCol>
                <a:gridCol w="5688632">
                  <a:extLst>
                    <a:ext uri="{9D8B030D-6E8A-4147-A177-3AD203B41FA5}">
                      <a16:colId xmlns:a16="http://schemas.microsoft.com/office/drawing/2014/main" val="3503925816"/>
                    </a:ext>
                  </a:extLst>
                </a:gridCol>
              </a:tblGrid>
              <a:tr h="815278">
                <a:tc>
                  <a:txBody>
                    <a:bodyPr/>
                    <a:lstStyle/>
                    <a:p>
                      <a:pPr algn="ctr"/>
                      <a:r>
                        <a:rPr kumimoji="1" lang="ja-JP" altLang="en-US" sz="1200" b="0" dirty="0">
                          <a:solidFill>
                            <a:schemeClr val="tx1"/>
                          </a:solidFill>
                        </a:rPr>
                        <a:t>写真</a:t>
                      </a:r>
                      <a:endParaRPr kumimoji="1" lang="en-US" altLang="ja-JP" sz="1200" b="0" dirty="0">
                        <a:solidFill>
                          <a:schemeClr val="tx1"/>
                        </a:solidFill>
                      </a:endParaRPr>
                    </a:p>
                    <a:p>
                      <a:pPr algn="ctr"/>
                      <a:r>
                        <a:rPr kumimoji="1" lang="ja-JP" altLang="en-US" sz="1200" b="0" dirty="0">
                          <a:solidFill>
                            <a:schemeClr val="tx1"/>
                          </a:solidFill>
                        </a:rPr>
                        <a:t>説明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2334357"/>
                  </a:ext>
                </a:extLst>
              </a:tr>
            </a:tbl>
          </a:graphicData>
        </a:graphic>
      </p:graphicFrame>
      <p:graphicFrame>
        <p:nvGraphicFramePr>
          <p:cNvPr id="26" name="表 25"/>
          <p:cNvGraphicFramePr>
            <a:graphicFrameLocks noGrp="1"/>
          </p:cNvGraphicFramePr>
          <p:nvPr>
            <p:extLst>
              <p:ext uri="{D42A27DB-BD31-4B8C-83A1-F6EECF244321}">
                <p14:modId xmlns:p14="http://schemas.microsoft.com/office/powerpoint/2010/main" val="1880380026"/>
              </p:ext>
            </p:extLst>
          </p:nvPr>
        </p:nvGraphicFramePr>
        <p:xfrm>
          <a:off x="692692" y="5025008"/>
          <a:ext cx="6120683" cy="457200"/>
        </p:xfrm>
        <a:graphic>
          <a:graphicData uri="http://schemas.openxmlformats.org/drawingml/2006/table">
            <a:tbl>
              <a:tblPr firstRow="1" bandRow="1">
                <a:tableStyleId>{5C22544A-7EE6-4342-B048-85BDC9FD1C3A}</a:tableStyleId>
              </a:tblPr>
              <a:tblGrid>
                <a:gridCol w="504059">
                  <a:extLst>
                    <a:ext uri="{9D8B030D-6E8A-4147-A177-3AD203B41FA5}">
                      <a16:colId xmlns:a16="http://schemas.microsoft.com/office/drawing/2014/main" val="2440440742"/>
                    </a:ext>
                  </a:extLst>
                </a:gridCol>
                <a:gridCol w="1224136">
                  <a:extLst>
                    <a:ext uri="{9D8B030D-6E8A-4147-A177-3AD203B41FA5}">
                      <a16:colId xmlns:a16="http://schemas.microsoft.com/office/drawing/2014/main" val="4116216465"/>
                    </a:ext>
                  </a:extLst>
                </a:gridCol>
                <a:gridCol w="648072">
                  <a:extLst>
                    <a:ext uri="{9D8B030D-6E8A-4147-A177-3AD203B41FA5}">
                      <a16:colId xmlns:a16="http://schemas.microsoft.com/office/drawing/2014/main" val="2708224815"/>
                    </a:ext>
                  </a:extLst>
                </a:gridCol>
                <a:gridCol w="1440160">
                  <a:extLst>
                    <a:ext uri="{9D8B030D-6E8A-4147-A177-3AD203B41FA5}">
                      <a16:colId xmlns:a16="http://schemas.microsoft.com/office/drawing/2014/main" val="1297180548"/>
                    </a:ext>
                  </a:extLst>
                </a:gridCol>
                <a:gridCol w="720080">
                  <a:extLst>
                    <a:ext uri="{9D8B030D-6E8A-4147-A177-3AD203B41FA5}">
                      <a16:colId xmlns:a16="http://schemas.microsoft.com/office/drawing/2014/main" val="1850053096"/>
                    </a:ext>
                  </a:extLst>
                </a:gridCol>
                <a:gridCol w="1584176">
                  <a:extLst>
                    <a:ext uri="{9D8B030D-6E8A-4147-A177-3AD203B41FA5}">
                      <a16:colId xmlns:a16="http://schemas.microsoft.com/office/drawing/2014/main" val="1239537650"/>
                    </a:ext>
                  </a:extLst>
                </a:gridCol>
              </a:tblGrid>
              <a:tr h="358180">
                <a:tc>
                  <a:txBody>
                    <a:bodyPr/>
                    <a:lstStyle/>
                    <a:p>
                      <a:r>
                        <a:rPr kumimoji="1" lang="ja-JP" altLang="en-US" sz="1200" b="0" dirty="0">
                          <a:solidFill>
                            <a:schemeClr val="tx1"/>
                          </a:solidFill>
                        </a:rPr>
                        <a:t>職業</a:t>
                      </a:r>
                      <a:endParaRPr kumimoji="1" lang="en-US" altLang="ja-JP" sz="1200" b="0" dirty="0">
                        <a:solidFill>
                          <a:schemeClr val="tx1"/>
                        </a:solidFill>
                      </a:endParaRPr>
                    </a:p>
                    <a:p>
                      <a:r>
                        <a:rPr kumimoji="1" lang="ja-JP" altLang="en-US" sz="1200" b="0" dirty="0">
                          <a:solidFill>
                            <a:schemeClr val="tx1"/>
                          </a:solidFill>
                        </a:rPr>
                        <a:t>部門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被推薦者氏名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撮影</a:t>
                      </a:r>
                      <a:endParaRPr kumimoji="1" lang="en-US" altLang="ja-JP" sz="1200" b="0" dirty="0">
                        <a:solidFill>
                          <a:schemeClr val="tx1"/>
                        </a:solidFill>
                      </a:endParaRPr>
                    </a:p>
                    <a:p>
                      <a:r>
                        <a:rPr kumimoji="1" lang="ja-JP" altLang="en-US" sz="1200" b="0" dirty="0">
                          <a:solidFill>
                            <a:schemeClr val="tx1"/>
                          </a:solidFill>
                        </a:rPr>
                        <a:t>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8613149"/>
                  </a:ext>
                </a:extLst>
              </a:tr>
            </a:tbl>
          </a:graphicData>
        </a:graphic>
      </p:graphicFrame>
      <p:sp>
        <p:nvSpPr>
          <p:cNvPr id="11" name="テキスト ボックス 10"/>
          <p:cNvSpPr txBox="1"/>
          <p:nvPr/>
        </p:nvSpPr>
        <p:spPr>
          <a:xfrm>
            <a:off x="332656" y="704528"/>
            <a:ext cx="1080120" cy="276999"/>
          </a:xfrm>
          <a:prstGeom prst="rect">
            <a:avLst/>
          </a:prstGeom>
          <a:noFill/>
        </p:spPr>
        <p:txBody>
          <a:bodyPr wrap="square" rtlCol="0">
            <a:spAutoFit/>
          </a:bodyPr>
          <a:lstStyle/>
          <a:p>
            <a:pPr algn="just"/>
            <a:r>
              <a:rPr lang="ja-JP" altLang="en-US" sz="1200" dirty="0">
                <a:latin typeface="ＭＳ ゴシック" panose="020B0609070205080204" pitchFamily="49" charset="-128"/>
                <a:ea typeface="ＭＳ ゴシック" panose="020B0609070205080204" pitchFamily="49" charset="-128"/>
              </a:rPr>
              <a:t>写真添付欄</a:t>
            </a:r>
          </a:p>
        </p:txBody>
      </p:sp>
      <p:sp>
        <p:nvSpPr>
          <p:cNvPr id="12" name="テキスト ボックス 11"/>
          <p:cNvSpPr txBox="1"/>
          <p:nvPr/>
        </p:nvSpPr>
        <p:spPr>
          <a:xfrm>
            <a:off x="332656" y="968177"/>
            <a:ext cx="6264696" cy="295113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normAutofit/>
          </a:bodyPr>
          <a:lstStyle/>
          <a:p>
            <a:pPr algn="just">
              <a:lnSpc>
                <a:spcPts val="1400"/>
              </a:lnSpc>
            </a:pPr>
            <a:r>
              <a:rPr lang="ja-JP" altLang="en-US" sz="1200" dirty="0">
                <a:latin typeface="ＭＳ ゴシック" panose="020B0609070205080204" pitchFamily="49" charset="-128"/>
                <a:ea typeface="ＭＳ ゴシック" panose="020B0609070205080204" pitchFamily="49" charset="-128"/>
              </a:rPr>
              <a:t>写真添付の際の留意事項（本様式使用の際は本記述を削除してから写真を添付すること。）</a:t>
            </a: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r>
              <a:rPr lang="ja-JP" altLang="en-US" sz="1200" dirty="0">
                <a:latin typeface="ＭＳ ゴシック" panose="020B0609070205080204" pitchFamily="49" charset="-128"/>
                <a:ea typeface="ＭＳ ゴシック" panose="020B0609070205080204" pitchFamily="49" charset="-128"/>
              </a:rPr>
              <a:t>・審査委員会での審査の参考とするため、調書（２）～（４）に記載した技能･功績等が具体的に分かる作品の写真や作業風景等の写真を「写真添付欄」内に添付し、写真の内容についての説明を「写真説明」欄に簡潔に記入すること。なお、各調書の内容と関連性が低いと審査委員会で判断された写真は、審査の参考とはしない可能性があることに留意されたい。</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・被推薦者本人と分かる直近１年以内</a:t>
            </a:r>
            <a:r>
              <a:rPr lang="ja-JP" altLang="en-US" sz="1200" dirty="0">
                <a:solidFill>
                  <a:schemeClr val="tx1"/>
                </a:solidFill>
                <a:latin typeface="ＭＳ ゴシック" panose="020B0609070205080204" pitchFamily="49" charset="-128"/>
                <a:ea typeface="ＭＳ ゴシック" panose="020B0609070205080204" pitchFamily="49" charset="-128"/>
              </a:rPr>
              <a:t>に撮影された</a:t>
            </a:r>
            <a:r>
              <a:rPr lang="ja-JP" altLang="en-US" sz="1200" dirty="0">
                <a:latin typeface="ＭＳ ゴシック" panose="020B0609070205080204" pitchFamily="49" charset="-128"/>
                <a:ea typeface="ＭＳ ゴシック" panose="020B0609070205080204" pitchFamily="49" charset="-128"/>
              </a:rPr>
              <a:t>作業風景の写真を最低１枚以上添付すること。</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・写真の枚数に制限はないが、写真様式は計</a:t>
            </a:r>
            <a:r>
              <a:rPr lang="en-US" altLang="ja-JP" sz="1200" dirty="0">
                <a:latin typeface="ＭＳ ゴシック" panose="020B0609070205080204" pitchFamily="49" charset="-128"/>
                <a:ea typeface="ＭＳ ゴシック" panose="020B0609070205080204" pitchFamily="49" charset="-128"/>
              </a:rPr>
              <a:t>10</a:t>
            </a:r>
            <a:r>
              <a:rPr lang="ja-JP" altLang="en-US" sz="1200" dirty="0">
                <a:latin typeface="ＭＳ ゴシック" panose="020B0609070205080204" pitchFamily="49" charset="-128"/>
                <a:ea typeface="ＭＳ ゴシック" panose="020B0609070205080204" pitchFamily="49" charset="-128"/>
              </a:rPr>
              <a:t>枚以内とすること。写真は必ず写真添付欄内に収め、本ファイルを含む推薦書類の合計サイズが被推薦者１人につき指定された容量</a:t>
            </a:r>
            <a:r>
              <a:rPr lang="ja-JP" altLang="en-US" sz="1200" dirty="0">
                <a:solidFill>
                  <a:schemeClr val="tx1"/>
                </a:solidFill>
                <a:latin typeface="ＭＳ ゴシック" panose="020B0609070205080204" pitchFamily="49" charset="-128"/>
                <a:ea typeface="ＭＳ ゴシック" panose="020B0609070205080204" pitchFamily="49" charset="-128"/>
              </a:rPr>
              <a:t>以内</a:t>
            </a:r>
            <a:r>
              <a:rPr lang="ja-JP" altLang="en-US" sz="1200" dirty="0">
                <a:latin typeface="ＭＳ ゴシック" panose="020B0609070205080204" pitchFamily="49" charset="-128"/>
                <a:ea typeface="ＭＳ ゴシック" panose="020B0609070205080204" pitchFamily="49" charset="-128"/>
              </a:rPr>
              <a:t>となるよう、適宜トリミング部分の削除や不鮮明にならない範囲での画像圧縮等を行うこと。</a:t>
            </a: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r>
              <a:rPr lang="ja-JP" altLang="en-US" sz="1200" dirty="0">
                <a:latin typeface="ＭＳ ゴシック" panose="020B0609070205080204" pitchFamily="49" charset="-128"/>
                <a:ea typeface="ＭＳ ゴシック" panose="020B0609070205080204" pitchFamily="49" charset="-128"/>
              </a:rPr>
              <a:t>・本様式のレイアウト変更（各欄の場所移動やサイズの変更等）はしないこと。</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・改善事案等の功績を記載する場合、写真に代えて図表を添付しても差し支えない。</a:t>
            </a:r>
          </a:p>
        </p:txBody>
      </p:sp>
      <p:sp>
        <p:nvSpPr>
          <p:cNvPr id="14" name="テキスト ボックス 13"/>
          <p:cNvSpPr txBox="1"/>
          <p:nvPr/>
        </p:nvSpPr>
        <p:spPr>
          <a:xfrm>
            <a:off x="-4267472" y="2856343"/>
            <a:ext cx="4176464" cy="1360577"/>
          </a:xfrm>
          <a:prstGeom prst="rect">
            <a:avLst/>
          </a:prstGeom>
          <a:ln/>
        </p:spPr>
        <p:style>
          <a:lnRef idx="2">
            <a:schemeClr val="accent1"/>
          </a:lnRef>
          <a:fillRef idx="1">
            <a:schemeClr val="lt1"/>
          </a:fillRef>
          <a:effectRef idx="0">
            <a:schemeClr val="accent1"/>
          </a:effectRef>
          <a:fontRef idx="minor">
            <a:schemeClr val="dk1"/>
          </a:fontRef>
        </p:style>
        <p:txBody>
          <a:bodyPr wrap="square" rtlCol="0">
            <a:normAutofit/>
          </a:bodyPr>
          <a:lstStyle/>
          <a:p>
            <a:pPr algn="just">
              <a:lnSpc>
                <a:spcPts val="1400"/>
              </a:lnSpc>
            </a:pPr>
            <a:r>
              <a:rPr lang="ja-JP" altLang="en-US" sz="1600" dirty="0">
                <a:latin typeface="ＭＳ ゴシック" panose="020B0609070205080204" pitchFamily="49" charset="-128"/>
                <a:ea typeface="ＭＳ ゴシック" panose="020B0609070205080204" pitchFamily="49" charset="-128"/>
              </a:rPr>
              <a:t>写真添付の際の留意事項補足</a:t>
            </a:r>
            <a:endParaRPr lang="en-US" altLang="ja-JP" sz="1600" dirty="0">
              <a:latin typeface="ＭＳ ゴシック" panose="020B0609070205080204" pitchFamily="49" charset="-128"/>
              <a:ea typeface="ＭＳ ゴシック" panose="020B0609070205080204" pitchFamily="49" charset="-128"/>
            </a:endParaRPr>
          </a:p>
          <a:p>
            <a:pPr algn="just">
              <a:lnSpc>
                <a:spcPts val="1400"/>
              </a:lnSpc>
            </a:pP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r>
              <a:rPr lang="ja-JP" altLang="en-US" sz="1200" dirty="0">
                <a:latin typeface="ＭＳ ゴシック" panose="020B0609070205080204" pitchFamily="49" charset="-128"/>
                <a:ea typeface="ＭＳ ゴシック" panose="020B0609070205080204" pitchFamily="49" charset="-128"/>
              </a:rPr>
              <a:t>・直近１年以内･･･</a:t>
            </a:r>
            <a:r>
              <a:rPr lang="ja-JP" altLang="en-US" sz="1200" b="1" u="sng" dirty="0">
                <a:solidFill>
                  <a:srgbClr val="FF0000"/>
                </a:solidFill>
                <a:latin typeface="ＭＳ ゴシック" panose="020B0609070205080204" pitchFamily="49" charset="-128"/>
                <a:ea typeface="ＭＳ ゴシック" panose="020B0609070205080204" pitchFamily="49" charset="-128"/>
              </a:rPr>
              <a:t>令和４年４月１日～令和５年３月</a:t>
            </a:r>
            <a:r>
              <a:rPr lang="en-US" altLang="ja-JP" sz="1200" b="1" u="sng" dirty="0">
                <a:solidFill>
                  <a:srgbClr val="FF0000"/>
                </a:solidFill>
                <a:latin typeface="ＭＳ ゴシック" panose="020B0609070205080204" pitchFamily="49" charset="-128"/>
                <a:ea typeface="ＭＳ ゴシック" panose="020B0609070205080204" pitchFamily="49" charset="-128"/>
              </a:rPr>
              <a:t>31</a:t>
            </a:r>
            <a:r>
              <a:rPr lang="ja-JP" altLang="en-US" sz="1200" b="1" u="sng" dirty="0">
                <a:solidFill>
                  <a:srgbClr val="FF0000"/>
                </a:solidFill>
                <a:latin typeface="ＭＳ ゴシック" panose="020B0609070205080204" pitchFamily="49" charset="-128"/>
                <a:ea typeface="ＭＳ ゴシック" panose="020B0609070205080204" pitchFamily="49" charset="-128"/>
              </a:rPr>
              <a:t>日</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・本ファイルを含む推薦書類の合計サイズが被推薦者１人につき合計</a:t>
            </a:r>
            <a:r>
              <a:rPr lang="ja-JP" altLang="en-US" sz="1200" b="1" u="sng" dirty="0">
                <a:solidFill>
                  <a:srgbClr val="FF0000"/>
                </a:solidFill>
                <a:latin typeface="ＭＳ ゴシック" panose="020B0609070205080204" pitchFamily="49" charset="-128"/>
                <a:ea typeface="ＭＳ ゴシック" panose="020B0609070205080204" pitchFamily="49" charset="-128"/>
              </a:rPr>
              <a:t>１メガバイト以内</a:t>
            </a:r>
            <a:r>
              <a:rPr lang="ja-JP" altLang="en-US" sz="1200" dirty="0">
                <a:latin typeface="ＭＳ ゴシック" panose="020B0609070205080204" pitchFamily="49" charset="-128"/>
                <a:ea typeface="ＭＳ ゴシック" panose="020B0609070205080204" pitchFamily="49" charset="-128"/>
              </a:rPr>
              <a:t>とすること。</a:t>
            </a:r>
          </a:p>
        </p:txBody>
      </p:sp>
    </p:spTree>
    <p:extLst>
      <p:ext uri="{BB962C8B-B14F-4D97-AF65-F5344CB8AC3E}">
        <p14:creationId xmlns:p14="http://schemas.microsoft.com/office/powerpoint/2010/main" val="165445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角丸四角形 5"/>
          <p:cNvSpPr/>
          <p:nvPr/>
        </p:nvSpPr>
        <p:spPr>
          <a:xfrm>
            <a:off x="332656" y="680144"/>
            <a:ext cx="6264696" cy="3286583"/>
          </a:xfrm>
          <a:prstGeom prst="roundRect">
            <a:avLst>
              <a:gd name="adj" fmla="val 649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27384" y="-15552"/>
            <a:ext cx="792088" cy="276999"/>
          </a:xfrm>
          <a:prstGeom prst="rect">
            <a:avLst/>
          </a:prstGeom>
          <a:noFill/>
        </p:spPr>
        <p:txBody>
          <a:bodyPr wrap="square" rtlCol="0">
            <a:spAutoFit/>
          </a:bodyPr>
          <a:lstStyle/>
          <a:p>
            <a:r>
              <a:rPr kumimoji="1" lang="ja-JP" altLang="en-US" sz="1200" dirty="0"/>
              <a:t>（様式４）</a:t>
            </a:r>
          </a:p>
        </p:txBody>
      </p:sp>
      <p:pic>
        <p:nvPicPr>
          <p:cNvPr id="24" name="図 23"/>
          <p:cNvPicPr>
            <a:picLocks noChangeAspect="1"/>
          </p:cNvPicPr>
          <p:nvPr/>
        </p:nvPicPr>
        <p:blipFill>
          <a:blip r:embed="rId2"/>
          <a:stretch>
            <a:fillRect/>
          </a:stretch>
        </p:blipFill>
        <p:spPr>
          <a:xfrm>
            <a:off x="332656" y="5601072"/>
            <a:ext cx="6264696" cy="3315875"/>
          </a:xfrm>
          <a:prstGeom prst="rect">
            <a:avLst/>
          </a:prstGeom>
        </p:spPr>
      </p:pic>
      <p:sp>
        <p:nvSpPr>
          <p:cNvPr id="27" name="テキスト ボックス 26"/>
          <p:cNvSpPr txBox="1"/>
          <p:nvPr/>
        </p:nvSpPr>
        <p:spPr>
          <a:xfrm>
            <a:off x="332657" y="5673080"/>
            <a:ext cx="1080120" cy="276999"/>
          </a:xfrm>
          <a:prstGeom prst="rect">
            <a:avLst/>
          </a:prstGeom>
          <a:noFill/>
        </p:spPr>
        <p:txBody>
          <a:bodyPr wrap="square" rtlCol="0">
            <a:spAutoFit/>
          </a:bodyPr>
          <a:lstStyle/>
          <a:p>
            <a:pPr algn="just"/>
            <a:r>
              <a:rPr lang="ja-JP" altLang="en-US" sz="1200" dirty="0">
                <a:latin typeface="ＭＳ ゴシック" panose="020B0609070205080204" pitchFamily="49" charset="-128"/>
                <a:ea typeface="ＭＳ ゴシック" panose="020B0609070205080204" pitchFamily="49" charset="-128"/>
              </a:rPr>
              <a:t>写真添付欄</a:t>
            </a:r>
          </a:p>
        </p:txBody>
      </p:sp>
      <p:graphicFrame>
        <p:nvGraphicFramePr>
          <p:cNvPr id="2" name="表 1"/>
          <p:cNvGraphicFramePr>
            <a:graphicFrameLocks noGrp="1"/>
          </p:cNvGraphicFramePr>
          <p:nvPr>
            <p:extLst>
              <p:ext uri="{D42A27DB-BD31-4B8C-83A1-F6EECF244321}">
                <p14:modId xmlns:p14="http://schemas.microsoft.com/office/powerpoint/2010/main" val="930504741"/>
              </p:ext>
            </p:extLst>
          </p:nvPr>
        </p:nvGraphicFramePr>
        <p:xfrm>
          <a:off x="692693" y="103312"/>
          <a:ext cx="6120683" cy="457200"/>
        </p:xfrm>
        <a:graphic>
          <a:graphicData uri="http://schemas.openxmlformats.org/drawingml/2006/table">
            <a:tbl>
              <a:tblPr firstRow="1" bandRow="1">
                <a:tableStyleId>{5C22544A-7EE6-4342-B048-85BDC9FD1C3A}</a:tableStyleId>
              </a:tblPr>
              <a:tblGrid>
                <a:gridCol w="504059">
                  <a:extLst>
                    <a:ext uri="{9D8B030D-6E8A-4147-A177-3AD203B41FA5}">
                      <a16:colId xmlns:a16="http://schemas.microsoft.com/office/drawing/2014/main" val="2440440742"/>
                    </a:ext>
                  </a:extLst>
                </a:gridCol>
                <a:gridCol w="1224136">
                  <a:extLst>
                    <a:ext uri="{9D8B030D-6E8A-4147-A177-3AD203B41FA5}">
                      <a16:colId xmlns:a16="http://schemas.microsoft.com/office/drawing/2014/main" val="4116216465"/>
                    </a:ext>
                  </a:extLst>
                </a:gridCol>
                <a:gridCol w="648072">
                  <a:extLst>
                    <a:ext uri="{9D8B030D-6E8A-4147-A177-3AD203B41FA5}">
                      <a16:colId xmlns:a16="http://schemas.microsoft.com/office/drawing/2014/main" val="2708224815"/>
                    </a:ext>
                  </a:extLst>
                </a:gridCol>
                <a:gridCol w="1440160">
                  <a:extLst>
                    <a:ext uri="{9D8B030D-6E8A-4147-A177-3AD203B41FA5}">
                      <a16:colId xmlns:a16="http://schemas.microsoft.com/office/drawing/2014/main" val="1297180548"/>
                    </a:ext>
                  </a:extLst>
                </a:gridCol>
                <a:gridCol w="648072">
                  <a:extLst>
                    <a:ext uri="{9D8B030D-6E8A-4147-A177-3AD203B41FA5}">
                      <a16:colId xmlns:a16="http://schemas.microsoft.com/office/drawing/2014/main" val="1850053096"/>
                    </a:ext>
                  </a:extLst>
                </a:gridCol>
                <a:gridCol w="1656184">
                  <a:extLst>
                    <a:ext uri="{9D8B030D-6E8A-4147-A177-3AD203B41FA5}">
                      <a16:colId xmlns:a16="http://schemas.microsoft.com/office/drawing/2014/main" val="1239537650"/>
                    </a:ext>
                  </a:extLst>
                </a:gridCol>
              </a:tblGrid>
              <a:tr h="358180">
                <a:tc>
                  <a:txBody>
                    <a:bodyPr/>
                    <a:lstStyle/>
                    <a:p>
                      <a:r>
                        <a:rPr kumimoji="1" lang="ja-JP" altLang="en-US" sz="1200" b="0" dirty="0">
                          <a:solidFill>
                            <a:schemeClr val="tx1"/>
                          </a:solidFill>
                        </a:rPr>
                        <a:t>職業</a:t>
                      </a:r>
                      <a:endParaRPr kumimoji="1" lang="en-US" altLang="ja-JP" sz="1200" b="0" dirty="0">
                        <a:solidFill>
                          <a:schemeClr val="tx1"/>
                        </a:solidFill>
                      </a:endParaRPr>
                    </a:p>
                    <a:p>
                      <a:r>
                        <a:rPr kumimoji="1" lang="ja-JP" altLang="en-US" sz="1200" b="0" dirty="0">
                          <a:solidFill>
                            <a:schemeClr val="tx1"/>
                          </a:solidFill>
                        </a:rPr>
                        <a:t>部門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被推薦者氏名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撮影</a:t>
                      </a:r>
                      <a:endParaRPr kumimoji="1" lang="en-US" altLang="ja-JP" sz="1200" b="0" dirty="0">
                        <a:solidFill>
                          <a:schemeClr val="tx1"/>
                        </a:solidFill>
                      </a:endParaRPr>
                    </a:p>
                    <a:p>
                      <a:r>
                        <a:rPr kumimoji="1" lang="ja-JP" altLang="en-US" sz="1200" b="0" dirty="0">
                          <a:solidFill>
                            <a:schemeClr val="tx1"/>
                          </a:solidFill>
                        </a:rPr>
                        <a:t>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8613149"/>
                  </a:ext>
                </a:extLst>
              </a:tr>
            </a:tbl>
          </a:graphicData>
        </a:graphic>
      </p:graphicFrame>
      <p:graphicFrame>
        <p:nvGraphicFramePr>
          <p:cNvPr id="3" name="表 2"/>
          <p:cNvGraphicFramePr>
            <a:graphicFrameLocks noGrp="1" noChangeAspect="1"/>
          </p:cNvGraphicFramePr>
          <p:nvPr>
            <p:extLst>
              <p:ext uri="{D42A27DB-BD31-4B8C-83A1-F6EECF244321}">
                <p14:modId xmlns:p14="http://schemas.microsoft.com/office/powerpoint/2010/main" val="3718775277"/>
              </p:ext>
            </p:extLst>
          </p:nvPr>
        </p:nvGraphicFramePr>
        <p:xfrm>
          <a:off x="332656" y="4064520"/>
          <a:ext cx="6264696" cy="815278"/>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3054784901"/>
                    </a:ext>
                  </a:extLst>
                </a:gridCol>
                <a:gridCol w="5688632">
                  <a:extLst>
                    <a:ext uri="{9D8B030D-6E8A-4147-A177-3AD203B41FA5}">
                      <a16:colId xmlns:a16="http://schemas.microsoft.com/office/drawing/2014/main" val="3503925816"/>
                    </a:ext>
                  </a:extLst>
                </a:gridCol>
              </a:tblGrid>
              <a:tr h="815278">
                <a:tc>
                  <a:txBody>
                    <a:bodyPr/>
                    <a:lstStyle/>
                    <a:p>
                      <a:pPr algn="ctr"/>
                      <a:r>
                        <a:rPr kumimoji="1" lang="ja-JP" altLang="en-US" sz="1200" b="0" dirty="0">
                          <a:solidFill>
                            <a:schemeClr val="tx1"/>
                          </a:solidFill>
                        </a:rPr>
                        <a:t>写真</a:t>
                      </a:r>
                      <a:endParaRPr kumimoji="1" lang="en-US" altLang="ja-JP" sz="1200" b="0" dirty="0">
                        <a:solidFill>
                          <a:schemeClr val="tx1"/>
                        </a:solidFill>
                      </a:endParaRPr>
                    </a:p>
                    <a:p>
                      <a:pPr algn="ctr"/>
                      <a:r>
                        <a:rPr kumimoji="1" lang="ja-JP" altLang="en-US" sz="1200" b="0" dirty="0">
                          <a:solidFill>
                            <a:schemeClr val="tx1"/>
                          </a:solidFill>
                        </a:rPr>
                        <a:t>説明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2334357"/>
                  </a:ext>
                </a:extLst>
              </a:tr>
            </a:tbl>
          </a:graphicData>
        </a:graphic>
      </p:graphicFrame>
      <p:graphicFrame>
        <p:nvGraphicFramePr>
          <p:cNvPr id="25" name="表 24"/>
          <p:cNvGraphicFramePr>
            <a:graphicFrameLocks noGrp="1"/>
          </p:cNvGraphicFramePr>
          <p:nvPr>
            <p:extLst>
              <p:ext uri="{D42A27DB-BD31-4B8C-83A1-F6EECF244321}">
                <p14:modId xmlns:p14="http://schemas.microsoft.com/office/powerpoint/2010/main" val="424640567"/>
              </p:ext>
            </p:extLst>
          </p:nvPr>
        </p:nvGraphicFramePr>
        <p:xfrm>
          <a:off x="332656" y="9009827"/>
          <a:ext cx="6264696" cy="815278"/>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val="3054784901"/>
                    </a:ext>
                  </a:extLst>
                </a:gridCol>
                <a:gridCol w="5688632">
                  <a:extLst>
                    <a:ext uri="{9D8B030D-6E8A-4147-A177-3AD203B41FA5}">
                      <a16:colId xmlns:a16="http://schemas.microsoft.com/office/drawing/2014/main" val="3503925816"/>
                    </a:ext>
                  </a:extLst>
                </a:gridCol>
              </a:tblGrid>
              <a:tr h="815278">
                <a:tc>
                  <a:txBody>
                    <a:bodyPr/>
                    <a:lstStyle/>
                    <a:p>
                      <a:pPr algn="ctr"/>
                      <a:r>
                        <a:rPr kumimoji="1" lang="ja-JP" altLang="en-US" sz="1200" b="0" dirty="0">
                          <a:solidFill>
                            <a:schemeClr val="tx1"/>
                          </a:solidFill>
                        </a:rPr>
                        <a:t>写真</a:t>
                      </a:r>
                      <a:endParaRPr kumimoji="1" lang="en-US" altLang="ja-JP" sz="1200" b="0" dirty="0">
                        <a:solidFill>
                          <a:schemeClr val="tx1"/>
                        </a:solidFill>
                      </a:endParaRPr>
                    </a:p>
                    <a:p>
                      <a:pPr algn="ctr"/>
                      <a:r>
                        <a:rPr kumimoji="1" lang="ja-JP" altLang="en-US" sz="1200" b="0" dirty="0">
                          <a:solidFill>
                            <a:schemeClr val="tx1"/>
                          </a:solidFill>
                        </a:rPr>
                        <a:t>説明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2334357"/>
                  </a:ext>
                </a:extLst>
              </a:tr>
            </a:tbl>
          </a:graphicData>
        </a:graphic>
      </p:graphicFrame>
      <p:graphicFrame>
        <p:nvGraphicFramePr>
          <p:cNvPr id="26" name="表 25"/>
          <p:cNvGraphicFramePr>
            <a:graphicFrameLocks noGrp="1"/>
          </p:cNvGraphicFramePr>
          <p:nvPr>
            <p:extLst>
              <p:ext uri="{D42A27DB-BD31-4B8C-83A1-F6EECF244321}">
                <p14:modId xmlns:p14="http://schemas.microsoft.com/office/powerpoint/2010/main" val="1880380026"/>
              </p:ext>
            </p:extLst>
          </p:nvPr>
        </p:nvGraphicFramePr>
        <p:xfrm>
          <a:off x="692692" y="5025008"/>
          <a:ext cx="6120683" cy="457200"/>
        </p:xfrm>
        <a:graphic>
          <a:graphicData uri="http://schemas.openxmlformats.org/drawingml/2006/table">
            <a:tbl>
              <a:tblPr firstRow="1" bandRow="1">
                <a:tableStyleId>{5C22544A-7EE6-4342-B048-85BDC9FD1C3A}</a:tableStyleId>
              </a:tblPr>
              <a:tblGrid>
                <a:gridCol w="504059">
                  <a:extLst>
                    <a:ext uri="{9D8B030D-6E8A-4147-A177-3AD203B41FA5}">
                      <a16:colId xmlns:a16="http://schemas.microsoft.com/office/drawing/2014/main" val="2440440742"/>
                    </a:ext>
                  </a:extLst>
                </a:gridCol>
                <a:gridCol w="1224136">
                  <a:extLst>
                    <a:ext uri="{9D8B030D-6E8A-4147-A177-3AD203B41FA5}">
                      <a16:colId xmlns:a16="http://schemas.microsoft.com/office/drawing/2014/main" val="4116216465"/>
                    </a:ext>
                  </a:extLst>
                </a:gridCol>
                <a:gridCol w="648072">
                  <a:extLst>
                    <a:ext uri="{9D8B030D-6E8A-4147-A177-3AD203B41FA5}">
                      <a16:colId xmlns:a16="http://schemas.microsoft.com/office/drawing/2014/main" val="2708224815"/>
                    </a:ext>
                  </a:extLst>
                </a:gridCol>
                <a:gridCol w="1440160">
                  <a:extLst>
                    <a:ext uri="{9D8B030D-6E8A-4147-A177-3AD203B41FA5}">
                      <a16:colId xmlns:a16="http://schemas.microsoft.com/office/drawing/2014/main" val="1297180548"/>
                    </a:ext>
                  </a:extLst>
                </a:gridCol>
                <a:gridCol w="720080">
                  <a:extLst>
                    <a:ext uri="{9D8B030D-6E8A-4147-A177-3AD203B41FA5}">
                      <a16:colId xmlns:a16="http://schemas.microsoft.com/office/drawing/2014/main" val="1850053096"/>
                    </a:ext>
                  </a:extLst>
                </a:gridCol>
                <a:gridCol w="1584176">
                  <a:extLst>
                    <a:ext uri="{9D8B030D-6E8A-4147-A177-3AD203B41FA5}">
                      <a16:colId xmlns:a16="http://schemas.microsoft.com/office/drawing/2014/main" val="1239537650"/>
                    </a:ext>
                  </a:extLst>
                </a:gridCol>
              </a:tblGrid>
              <a:tr h="358180">
                <a:tc>
                  <a:txBody>
                    <a:bodyPr/>
                    <a:lstStyle/>
                    <a:p>
                      <a:r>
                        <a:rPr kumimoji="1" lang="ja-JP" altLang="en-US" sz="1200" b="0" dirty="0">
                          <a:solidFill>
                            <a:schemeClr val="tx1"/>
                          </a:solidFill>
                        </a:rPr>
                        <a:t>職業</a:t>
                      </a:r>
                      <a:endParaRPr kumimoji="1" lang="en-US" altLang="ja-JP" sz="1200" b="0" dirty="0">
                        <a:solidFill>
                          <a:schemeClr val="tx1"/>
                        </a:solidFill>
                      </a:endParaRPr>
                    </a:p>
                    <a:p>
                      <a:r>
                        <a:rPr kumimoji="1" lang="ja-JP" altLang="en-US" sz="1200" b="0" dirty="0">
                          <a:solidFill>
                            <a:schemeClr val="tx1"/>
                          </a:solidFill>
                        </a:rPr>
                        <a:t>部門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被推薦者氏名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0" dirty="0">
                          <a:solidFill>
                            <a:schemeClr val="tx1"/>
                          </a:solidFill>
                        </a:rPr>
                        <a:t>撮影</a:t>
                      </a:r>
                      <a:endParaRPr kumimoji="1" lang="en-US" altLang="ja-JP" sz="1200" b="0" dirty="0">
                        <a:solidFill>
                          <a:schemeClr val="tx1"/>
                        </a:solidFill>
                      </a:endParaRPr>
                    </a:p>
                    <a:p>
                      <a:r>
                        <a:rPr kumimoji="1" lang="ja-JP" altLang="en-US" sz="1200" b="0" dirty="0">
                          <a:solidFill>
                            <a:schemeClr val="tx1"/>
                          </a:solidFill>
                        </a:rPr>
                        <a:t>年月日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8613149"/>
                  </a:ext>
                </a:extLst>
              </a:tr>
            </a:tbl>
          </a:graphicData>
        </a:graphic>
      </p:graphicFrame>
      <p:sp>
        <p:nvSpPr>
          <p:cNvPr id="11" name="テキスト ボックス 10"/>
          <p:cNvSpPr txBox="1"/>
          <p:nvPr/>
        </p:nvSpPr>
        <p:spPr>
          <a:xfrm>
            <a:off x="332656" y="704528"/>
            <a:ext cx="1080120" cy="276999"/>
          </a:xfrm>
          <a:prstGeom prst="rect">
            <a:avLst/>
          </a:prstGeom>
          <a:noFill/>
        </p:spPr>
        <p:txBody>
          <a:bodyPr wrap="square" rtlCol="0">
            <a:spAutoFit/>
          </a:bodyPr>
          <a:lstStyle/>
          <a:p>
            <a:pPr algn="just"/>
            <a:r>
              <a:rPr lang="ja-JP" altLang="en-US" sz="1200" dirty="0">
                <a:latin typeface="ＭＳ ゴシック" panose="020B0609070205080204" pitchFamily="49" charset="-128"/>
                <a:ea typeface="ＭＳ ゴシック" panose="020B0609070205080204" pitchFamily="49" charset="-128"/>
              </a:rPr>
              <a:t>写真添付欄</a:t>
            </a:r>
          </a:p>
        </p:txBody>
      </p:sp>
      <p:sp>
        <p:nvSpPr>
          <p:cNvPr id="12" name="テキスト ボックス 11"/>
          <p:cNvSpPr txBox="1"/>
          <p:nvPr/>
        </p:nvSpPr>
        <p:spPr>
          <a:xfrm>
            <a:off x="332656" y="968177"/>
            <a:ext cx="6264696" cy="295113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normAutofit/>
          </a:bodyPr>
          <a:lstStyle/>
          <a:p>
            <a:pPr algn="just">
              <a:lnSpc>
                <a:spcPts val="1400"/>
              </a:lnSpc>
            </a:pPr>
            <a:r>
              <a:rPr lang="ja-JP" altLang="en-US" sz="1200" dirty="0">
                <a:latin typeface="ＭＳ ゴシック" panose="020B0609070205080204" pitchFamily="49" charset="-128"/>
                <a:ea typeface="ＭＳ ゴシック" panose="020B0609070205080204" pitchFamily="49" charset="-128"/>
              </a:rPr>
              <a:t>写真添付の際の留意事項（本様式使用の際は本記述を削除してから写真を添付すること。）</a:t>
            </a: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r>
              <a:rPr lang="ja-JP" altLang="en-US" sz="1200" dirty="0">
                <a:latin typeface="ＭＳ ゴシック" panose="020B0609070205080204" pitchFamily="49" charset="-128"/>
                <a:ea typeface="ＭＳ ゴシック" panose="020B0609070205080204" pitchFamily="49" charset="-128"/>
              </a:rPr>
              <a:t>・審査委員会での審査の参考とするため、調書（２）～（４）に記載した技能･功績等が具体的に分かる作品の写真や作業風景等の写真を「写真添付欄」内に添付し、写真の内容についての説明を「写真説明」欄に簡潔に記入すること。なお、各調書の内容と関連性が低いと審査委員会で判断された写真は、審査の参考とはしない可能性があることに留意されたい。</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・被推薦者本人と分かる直近１年以内</a:t>
            </a:r>
            <a:r>
              <a:rPr lang="ja-JP" altLang="en-US" sz="1200" dirty="0">
                <a:solidFill>
                  <a:schemeClr val="tx1"/>
                </a:solidFill>
                <a:latin typeface="ＭＳ ゴシック" panose="020B0609070205080204" pitchFamily="49" charset="-128"/>
                <a:ea typeface="ＭＳ ゴシック" panose="020B0609070205080204" pitchFamily="49" charset="-128"/>
              </a:rPr>
              <a:t>に撮影された</a:t>
            </a:r>
            <a:r>
              <a:rPr lang="ja-JP" altLang="en-US" sz="1200" dirty="0">
                <a:latin typeface="ＭＳ ゴシック" panose="020B0609070205080204" pitchFamily="49" charset="-128"/>
                <a:ea typeface="ＭＳ ゴシック" panose="020B0609070205080204" pitchFamily="49" charset="-128"/>
              </a:rPr>
              <a:t>作業風景の写真を最低１枚以上添付すること。</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・写真の枚数に制限はないが、写真様式は計</a:t>
            </a:r>
            <a:r>
              <a:rPr lang="en-US" altLang="ja-JP" sz="1200" dirty="0">
                <a:latin typeface="ＭＳ ゴシック" panose="020B0609070205080204" pitchFamily="49" charset="-128"/>
                <a:ea typeface="ＭＳ ゴシック" panose="020B0609070205080204" pitchFamily="49" charset="-128"/>
              </a:rPr>
              <a:t>10</a:t>
            </a:r>
            <a:r>
              <a:rPr lang="ja-JP" altLang="en-US" sz="1200" dirty="0">
                <a:latin typeface="ＭＳ ゴシック" panose="020B0609070205080204" pitchFamily="49" charset="-128"/>
                <a:ea typeface="ＭＳ ゴシック" panose="020B0609070205080204" pitchFamily="49" charset="-128"/>
              </a:rPr>
              <a:t>枚以内とすること。写真は必ず写真添付欄内に収め、本ファイルを含む推薦書類の合計サイズが被推薦者１人につき指定された容量</a:t>
            </a:r>
            <a:r>
              <a:rPr lang="ja-JP" altLang="en-US" sz="1200" dirty="0">
                <a:solidFill>
                  <a:schemeClr val="tx1"/>
                </a:solidFill>
                <a:latin typeface="ＭＳ ゴシック" panose="020B0609070205080204" pitchFamily="49" charset="-128"/>
                <a:ea typeface="ＭＳ ゴシック" panose="020B0609070205080204" pitchFamily="49" charset="-128"/>
              </a:rPr>
              <a:t>以内</a:t>
            </a:r>
            <a:r>
              <a:rPr lang="ja-JP" altLang="en-US" sz="1200" dirty="0">
                <a:latin typeface="ＭＳ ゴシック" panose="020B0609070205080204" pitchFamily="49" charset="-128"/>
                <a:ea typeface="ＭＳ ゴシック" panose="020B0609070205080204" pitchFamily="49" charset="-128"/>
              </a:rPr>
              <a:t>となるよう、適宜トリミング部分の削除や不鮮明にならない範囲での画像圧縮等を行うこと。</a:t>
            </a: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r>
              <a:rPr lang="ja-JP" altLang="en-US" sz="1200" dirty="0">
                <a:latin typeface="ＭＳ ゴシック" panose="020B0609070205080204" pitchFamily="49" charset="-128"/>
                <a:ea typeface="ＭＳ ゴシック" panose="020B0609070205080204" pitchFamily="49" charset="-128"/>
              </a:rPr>
              <a:t>・本様式のレイアウト変更（各欄の場所移動やサイズの変更等）はしないこと。</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・改善事案等の功績を記載する場合、写真に代えて図表を添付しても差し支えない。</a:t>
            </a:r>
          </a:p>
        </p:txBody>
      </p:sp>
      <p:sp>
        <p:nvSpPr>
          <p:cNvPr id="14" name="テキスト ボックス 13"/>
          <p:cNvSpPr txBox="1"/>
          <p:nvPr/>
        </p:nvSpPr>
        <p:spPr>
          <a:xfrm>
            <a:off x="-4267472" y="2856343"/>
            <a:ext cx="4176464" cy="1360577"/>
          </a:xfrm>
          <a:prstGeom prst="rect">
            <a:avLst/>
          </a:prstGeom>
          <a:ln/>
        </p:spPr>
        <p:style>
          <a:lnRef idx="2">
            <a:schemeClr val="accent1"/>
          </a:lnRef>
          <a:fillRef idx="1">
            <a:schemeClr val="lt1"/>
          </a:fillRef>
          <a:effectRef idx="0">
            <a:schemeClr val="accent1"/>
          </a:effectRef>
          <a:fontRef idx="minor">
            <a:schemeClr val="dk1"/>
          </a:fontRef>
        </p:style>
        <p:txBody>
          <a:bodyPr wrap="square" rtlCol="0">
            <a:normAutofit/>
          </a:bodyPr>
          <a:lstStyle/>
          <a:p>
            <a:pPr algn="just">
              <a:lnSpc>
                <a:spcPts val="1400"/>
              </a:lnSpc>
            </a:pPr>
            <a:r>
              <a:rPr lang="ja-JP" altLang="en-US" sz="1600" dirty="0">
                <a:latin typeface="ＭＳ ゴシック" panose="020B0609070205080204" pitchFamily="49" charset="-128"/>
                <a:ea typeface="ＭＳ ゴシック" panose="020B0609070205080204" pitchFamily="49" charset="-128"/>
              </a:rPr>
              <a:t>写真添付の際の留意事項補足</a:t>
            </a:r>
            <a:endParaRPr lang="en-US" altLang="ja-JP" sz="1600" dirty="0">
              <a:latin typeface="ＭＳ ゴシック" panose="020B0609070205080204" pitchFamily="49" charset="-128"/>
              <a:ea typeface="ＭＳ ゴシック" panose="020B0609070205080204" pitchFamily="49" charset="-128"/>
            </a:endParaRPr>
          </a:p>
          <a:p>
            <a:pPr algn="just">
              <a:lnSpc>
                <a:spcPts val="1400"/>
              </a:lnSpc>
            </a:pPr>
            <a:endParaRPr lang="en-US" altLang="ja-JP" sz="1200" dirty="0">
              <a:latin typeface="ＭＳ ゴシック" panose="020B0609070205080204" pitchFamily="49" charset="-128"/>
              <a:ea typeface="ＭＳ ゴシック" panose="020B0609070205080204" pitchFamily="49" charset="-128"/>
            </a:endParaRPr>
          </a:p>
          <a:p>
            <a:pPr algn="just">
              <a:lnSpc>
                <a:spcPts val="1400"/>
              </a:lnSpc>
            </a:pPr>
            <a:r>
              <a:rPr lang="ja-JP" altLang="en-US" sz="1200" dirty="0">
                <a:latin typeface="ＭＳ ゴシック" panose="020B0609070205080204" pitchFamily="49" charset="-128"/>
                <a:ea typeface="ＭＳ ゴシック" panose="020B0609070205080204" pitchFamily="49" charset="-128"/>
              </a:rPr>
              <a:t>・直近１年以内･･･</a:t>
            </a:r>
            <a:r>
              <a:rPr lang="ja-JP" altLang="en-US" sz="1200" b="1" u="sng" dirty="0">
                <a:solidFill>
                  <a:srgbClr val="FF0000"/>
                </a:solidFill>
                <a:latin typeface="ＭＳ ゴシック" panose="020B0609070205080204" pitchFamily="49" charset="-128"/>
                <a:ea typeface="ＭＳ ゴシック" panose="020B0609070205080204" pitchFamily="49" charset="-128"/>
              </a:rPr>
              <a:t>令和４年４月１日～令和５年３月</a:t>
            </a:r>
            <a:r>
              <a:rPr lang="en-US" altLang="ja-JP" sz="1200" b="1" u="sng" dirty="0">
                <a:solidFill>
                  <a:srgbClr val="FF0000"/>
                </a:solidFill>
                <a:latin typeface="ＭＳ ゴシック" panose="020B0609070205080204" pitchFamily="49" charset="-128"/>
                <a:ea typeface="ＭＳ ゴシック" panose="020B0609070205080204" pitchFamily="49" charset="-128"/>
              </a:rPr>
              <a:t>31</a:t>
            </a:r>
            <a:r>
              <a:rPr lang="ja-JP" altLang="en-US" sz="1200" b="1" u="sng" dirty="0">
                <a:solidFill>
                  <a:srgbClr val="FF0000"/>
                </a:solidFill>
                <a:latin typeface="ＭＳ ゴシック" panose="020B0609070205080204" pitchFamily="49" charset="-128"/>
                <a:ea typeface="ＭＳ ゴシック" panose="020B0609070205080204" pitchFamily="49" charset="-128"/>
              </a:rPr>
              <a:t>日</a:t>
            </a:r>
          </a:p>
          <a:p>
            <a:pPr algn="just">
              <a:lnSpc>
                <a:spcPts val="1400"/>
              </a:lnSpc>
            </a:pPr>
            <a:r>
              <a:rPr lang="ja-JP" altLang="en-US" sz="1200" dirty="0">
                <a:latin typeface="ＭＳ ゴシック" panose="020B0609070205080204" pitchFamily="49" charset="-128"/>
                <a:ea typeface="ＭＳ ゴシック" panose="020B0609070205080204" pitchFamily="49" charset="-128"/>
              </a:rPr>
              <a:t>・本ファイルを含む推薦書類の合計サイズが被推薦者１人につき合計</a:t>
            </a:r>
            <a:r>
              <a:rPr lang="ja-JP" altLang="en-US" sz="1200" b="1" u="sng" dirty="0">
                <a:solidFill>
                  <a:srgbClr val="FF0000"/>
                </a:solidFill>
                <a:latin typeface="ＭＳ ゴシック" panose="020B0609070205080204" pitchFamily="49" charset="-128"/>
                <a:ea typeface="ＭＳ ゴシック" panose="020B0609070205080204" pitchFamily="49" charset="-128"/>
              </a:rPr>
              <a:t>１メガバイト以内</a:t>
            </a:r>
            <a:r>
              <a:rPr lang="ja-JP" altLang="en-US" sz="1200" dirty="0">
                <a:latin typeface="ＭＳ ゴシック" panose="020B0609070205080204" pitchFamily="49" charset="-128"/>
                <a:ea typeface="ＭＳ ゴシック" panose="020B0609070205080204" pitchFamily="49" charset="-128"/>
              </a:rPr>
              <a:t>とすること。</a:t>
            </a:r>
          </a:p>
        </p:txBody>
      </p:sp>
    </p:spTree>
    <p:extLst>
      <p:ext uri="{BB962C8B-B14F-4D97-AF65-F5344CB8AC3E}">
        <p14:creationId xmlns:p14="http://schemas.microsoft.com/office/powerpoint/2010/main" val="330555161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docProps/app.xml><?xml version="1.0" encoding="utf-8"?>
<Properties xmlns="http://schemas.openxmlformats.org/officeDocument/2006/extended-properties" xmlns:vt="http://schemas.openxmlformats.org/officeDocument/2006/docPropsVTypes">
  <Template>blank</Template>
  <TotalTime>262</TotalTime>
  <Words>3359</Words>
  <Application>Microsoft Office PowerPoint</Application>
  <PresentationFormat>A4 210 x 297 mm</PresentationFormat>
  <Paragraphs>280</Paragraphs>
  <Slides>10</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10</vt:i4>
      </vt:variant>
    </vt:vector>
  </HeadingPairs>
  <TitlesOfParts>
    <vt:vector size="14" baseType="lpstr">
      <vt:lpstr>ＭＳ 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User2302</cp:lastModifiedBy>
  <cp:revision>2</cp:revision>
  <dcterms:created xsi:type="dcterms:W3CDTF">2021-11-11T05:31:38Z</dcterms:created>
  <dcterms:modified xsi:type="dcterms:W3CDTF">2023-12-05T07:57:26Z</dcterms:modified>
</cp:coreProperties>
</file>